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7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8.xml" ContentType="application/vnd.openxmlformats-officedocument.theme+xml"/>
  <Override PartName="/ppt/tags/tag1.xml" ContentType="application/vnd.openxmlformats-officedocument.presentationml.tags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9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10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11.xml" ContentType="application/vnd.openxmlformats-officedocument.them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12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3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4.xml" ContentType="application/vnd.openxmlformats-officedocument.theme+xml"/>
  <Override PartName="/ppt/theme/theme1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4"/>
    <p:sldMasterId id="2147483703" r:id="rId5"/>
    <p:sldMasterId id="2147483724" r:id="rId6"/>
    <p:sldMasterId id="2147483734" r:id="rId7"/>
    <p:sldMasterId id="2147483746" r:id="rId8"/>
    <p:sldMasterId id="2147483760" r:id="rId9"/>
    <p:sldMasterId id="2147483774" r:id="rId10"/>
    <p:sldMasterId id="2147483777" r:id="rId11"/>
    <p:sldMasterId id="2147483790" r:id="rId12"/>
    <p:sldMasterId id="2147483799" r:id="rId13"/>
    <p:sldMasterId id="2147483814" r:id="rId14"/>
    <p:sldMasterId id="2147483823" r:id="rId15"/>
    <p:sldMasterId id="2147483837" r:id="rId16"/>
    <p:sldMasterId id="2147483850" r:id="rId17"/>
  </p:sldMasterIdLst>
  <p:notesMasterIdLst>
    <p:notesMasterId r:id="rId35"/>
  </p:notesMasterIdLst>
  <p:sldIdLst>
    <p:sldId id="351" r:id="rId18"/>
    <p:sldId id="335" r:id="rId19"/>
    <p:sldId id="388" r:id="rId20"/>
    <p:sldId id="348" r:id="rId21"/>
    <p:sldId id="389" r:id="rId22"/>
    <p:sldId id="390" r:id="rId23"/>
    <p:sldId id="391" r:id="rId24"/>
    <p:sldId id="392" r:id="rId25"/>
    <p:sldId id="393" r:id="rId26"/>
    <p:sldId id="395" r:id="rId27"/>
    <p:sldId id="396" r:id="rId28"/>
    <p:sldId id="394" r:id="rId29"/>
    <p:sldId id="397" r:id="rId30"/>
    <p:sldId id="398" r:id="rId31"/>
    <p:sldId id="399" r:id="rId32"/>
    <p:sldId id="401" r:id="rId33"/>
    <p:sldId id="40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80AFA7-64E5-4496-BFC5-9C70F597FD26}">
          <p14:sldIdLst>
            <p14:sldId id="351"/>
            <p14:sldId id="335"/>
            <p14:sldId id="388"/>
            <p14:sldId id="348"/>
            <p14:sldId id="389"/>
            <p14:sldId id="390"/>
            <p14:sldId id="391"/>
            <p14:sldId id="392"/>
            <p14:sldId id="393"/>
            <p14:sldId id="395"/>
            <p14:sldId id="396"/>
            <p14:sldId id="394"/>
            <p14:sldId id="397"/>
            <p14:sldId id="398"/>
            <p14:sldId id="399"/>
            <p14:sldId id="401"/>
            <p14:sldId id="4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l.declan.daly@hsbc.com" initials="k" lastIdx="2" clrIdx="0">
    <p:extLst>
      <p:ext uri="{19B8F6BF-5375-455C-9EA6-DF929625EA0E}">
        <p15:presenceInfo xmlns:p15="http://schemas.microsoft.com/office/powerpoint/2012/main" userId="karl.declan.daly@hsbc.com" providerId="None"/>
      </p:ext>
    </p:extLst>
  </p:cmAuthor>
  <p:cmAuthor id="2" name="Alex X ROMOCEA" initials="AXR" lastIdx="9" clrIdx="1">
    <p:extLst>
      <p:ext uri="{19B8F6BF-5375-455C-9EA6-DF929625EA0E}">
        <p15:presenceInfo xmlns:p15="http://schemas.microsoft.com/office/powerpoint/2012/main" userId="S-1-5-21-2554127390-2720852439-1129525235-2253997" providerId="AD"/>
      </p:ext>
    </p:extLst>
  </p:cmAuthor>
  <p:cmAuthor id="3" name="Alex X ROMOCEA" initials="AXR [2]" lastIdx="12" clrIdx="2">
    <p:extLst>
      <p:ext uri="{19B8F6BF-5375-455C-9EA6-DF929625EA0E}">
        <p15:presenceInfo xmlns:p15="http://schemas.microsoft.com/office/powerpoint/2012/main" userId="Alex X ROMOCE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DB0011"/>
    <a:srgbClr val="FF0000"/>
    <a:srgbClr val="0171C0"/>
    <a:srgbClr val="A4000D"/>
    <a:srgbClr val="FF505E"/>
    <a:srgbClr val="6E99C1"/>
    <a:srgbClr val="FF9999"/>
    <a:srgbClr val="FBFBFB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3800B-1E9E-43F6-A5E6-4C5E66B72D17}" v="45" dt="2025-05-13T09:34:42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03" autoAdjust="0"/>
    <p:restoredTop sz="96494" autoAdjust="0"/>
  </p:normalViewPr>
  <p:slideViewPr>
    <p:cSldViewPr snapToGrid="0">
      <p:cViewPr varScale="1">
        <p:scale>
          <a:sx n="64" d="100"/>
          <a:sy n="64" d="100"/>
        </p:scale>
        <p:origin x="9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theme" Target="theme/theme1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" Target="slides/slide3.xml"/><Relationship Id="rId29" Type="http://schemas.openxmlformats.org/officeDocument/2006/relationships/slide" Target="slides/slide12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commentAuthors" Target="commentAuthors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2.xml"/><Relationship Id="rId31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notesMaster" Target="notesMasters/notesMaster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3F0D94-BB6A-48DB-BD27-EE0F774D7EC9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A0EE1-15E3-445C-8F46-CA2643CE52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03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A0EE1-15E3-445C-8F46-CA2643CE52D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931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List out our questions or observations on things to get right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FC9DA86-8001-41A1-9EA5-0E0E03D2F40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569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6B15B1-A678-40FE-A7E4-A37C5B5A38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Univers Next for HSBC Light" panose="020B040303020202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Univers Next for HSBC Light" panose="020B0403030202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779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28.emf"/><Relationship Id="rId26" Type="http://schemas.openxmlformats.org/officeDocument/2006/relationships/image" Target="../media/image36.emf"/><Relationship Id="rId3" Type="http://schemas.openxmlformats.org/officeDocument/2006/relationships/tags" Target="../tags/tag19.xml"/><Relationship Id="rId21" Type="http://schemas.openxmlformats.org/officeDocument/2006/relationships/image" Target="../media/image31.emf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27.emf"/><Relationship Id="rId25" Type="http://schemas.openxmlformats.org/officeDocument/2006/relationships/image" Target="../media/image35.emf"/><Relationship Id="rId2" Type="http://schemas.openxmlformats.org/officeDocument/2006/relationships/tags" Target="../tags/tag18.xml"/><Relationship Id="rId16" Type="http://schemas.openxmlformats.org/officeDocument/2006/relationships/image" Target="../media/image26.wmf"/><Relationship Id="rId20" Type="http://schemas.openxmlformats.org/officeDocument/2006/relationships/image" Target="../media/image30.emf"/><Relationship Id="rId29" Type="http://schemas.openxmlformats.org/officeDocument/2006/relationships/image" Target="../media/image17.emf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34.emf"/><Relationship Id="rId5" Type="http://schemas.openxmlformats.org/officeDocument/2006/relationships/tags" Target="../tags/tag21.xml"/><Relationship Id="rId15" Type="http://schemas.openxmlformats.org/officeDocument/2006/relationships/image" Target="../media/image25.png"/><Relationship Id="rId23" Type="http://schemas.openxmlformats.org/officeDocument/2006/relationships/image" Target="../media/image33.emf"/><Relationship Id="rId28" Type="http://schemas.openxmlformats.org/officeDocument/2006/relationships/image" Target="../media/image38.emf"/><Relationship Id="rId10" Type="http://schemas.openxmlformats.org/officeDocument/2006/relationships/tags" Target="../tags/tag26.xml"/><Relationship Id="rId19" Type="http://schemas.openxmlformats.org/officeDocument/2006/relationships/image" Target="../media/image29.emf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Master" Target="../slideMasters/slideMaster11.xml"/><Relationship Id="rId22" Type="http://schemas.openxmlformats.org/officeDocument/2006/relationships/image" Target="../media/image32.emf"/><Relationship Id="rId27" Type="http://schemas.openxmlformats.org/officeDocument/2006/relationships/image" Target="../media/image37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8.xml"/><Relationship Id="rId1" Type="http://schemas.openxmlformats.org/officeDocument/2006/relationships/tags" Target="../tags/tag1.xml"/><Relationship Id="rId4" Type="http://schemas.openxmlformats.org/officeDocument/2006/relationships/image" Target="../media/image20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3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28.emf"/><Relationship Id="rId26" Type="http://schemas.openxmlformats.org/officeDocument/2006/relationships/image" Target="../media/image36.emf"/><Relationship Id="rId3" Type="http://schemas.openxmlformats.org/officeDocument/2006/relationships/tags" Target="../tags/tag5.xml"/><Relationship Id="rId21" Type="http://schemas.openxmlformats.org/officeDocument/2006/relationships/image" Target="../media/image31.emf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27.emf"/><Relationship Id="rId25" Type="http://schemas.openxmlformats.org/officeDocument/2006/relationships/image" Target="../media/image35.emf"/><Relationship Id="rId2" Type="http://schemas.openxmlformats.org/officeDocument/2006/relationships/tags" Target="../tags/tag4.xml"/><Relationship Id="rId16" Type="http://schemas.openxmlformats.org/officeDocument/2006/relationships/image" Target="../media/image26.wmf"/><Relationship Id="rId20" Type="http://schemas.openxmlformats.org/officeDocument/2006/relationships/image" Target="../media/image30.emf"/><Relationship Id="rId29" Type="http://schemas.openxmlformats.org/officeDocument/2006/relationships/image" Target="../media/image17.emf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24" Type="http://schemas.openxmlformats.org/officeDocument/2006/relationships/image" Target="../media/image34.emf"/><Relationship Id="rId5" Type="http://schemas.openxmlformats.org/officeDocument/2006/relationships/tags" Target="../tags/tag7.xml"/><Relationship Id="rId15" Type="http://schemas.openxmlformats.org/officeDocument/2006/relationships/image" Target="../media/image25.png"/><Relationship Id="rId23" Type="http://schemas.openxmlformats.org/officeDocument/2006/relationships/image" Target="../media/image33.emf"/><Relationship Id="rId28" Type="http://schemas.openxmlformats.org/officeDocument/2006/relationships/image" Target="../media/image38.emf"/><Relationship Id="rId10" Type="http://schemas.openxmlformats.org/officeDocument/2006/relationships/tags" Target="../tags/tag12.xml"/><Relationship Id="rId19" Type="http://schemas.openxmlformats.org/officeDocument/2006/relationships/image" Target="../media/image29.emf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slideMaster" Target="../slideMasters/slideMaster9.xml"/><Relationship Id="rId22" Type="http://schemas.openxmlformats.org/officeDocument/2006/relationships/image" Target="../media/image32.emf"/><Relationship Id="rId27" Type="http://schemas.openxmlformats.org/officeDocument/2006/relationships/image" Target="../media/image37.emf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32982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3504714"/>
      </p:ext>
    </p:extLst>
  </p:cSld>
  <p:clrMapOvr>
    <a:masterClrMapping/>
  </p:clrMapOvr>
  <p:hf sldNum="0" hd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2"/>
            <a:ext cx="12192000" cy="6852617"/>
          </a:xfrm>
          <a:prstGeom prst="rect">
            <a:avLst/>
          </a:prstGeom>
        </p:spPr>
      </p:pic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0988" y="1685134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13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0988" y="2014757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13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80988" y="888779"/>
            <a:ext cx="11213355" cy="3783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459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80988" y="392882"/>
            <a:ext cx="11213355" cy="378388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459" b="1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" y="5707874"/>
            <a:ext cx="2722122" cy="1150126"/>
          </a:xfrm>
          <a:prstGeom prst="rect">
            <a:avLst/>
          </a:prstGeom>
        </p:spPr>
      </p:pic>
      <p:grpSp>
        <p:nvGrpSpPr>
          <p:cNvPr id="22" name="co-branding logo" hidden="1"/>
          <p:cNvGrpSpPr/>
          <p:nvPr userDrawn="1"/>
        </p:nvGrpSpPr>
        <p:grpSpPr>
          <a:xfrm>
            <a:off x="2489358" y="5933792"/>
            <a:ext cx="1259514" cy="698324"/>
            <a:chOff x="2117251" y="6274418"/>
            <a:chExt cx="1071243" cy="738413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812180">
                <a:spcBef>
                  <a:spcPct val="50000"/>
                </a:spcBef>
              </a:pPr>
              <a:r>
                <a:rPr lang="en-US" sz="567" dirty="0">
                  <a:solidFill>
                    <a:srgbClr val="000000"/>
                  </a:solidFill>
                </a:rPr>
                <a:t>CO-BRANDING LOGO</a:t>
              </a:r>
            </a:p>
          </p:txBody>
        </p:sp>
        <p:cxnSp>
          <p:nvCxnSpPr>
            <p:cNvPr id="29" name="Straight Connector 28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22281801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4" b="9866"/>
          <a:stretch/>
        </p:blipFill>
        <p:spPr>
          <a:xfrm>
            <a:off x="9" y="1137"/>
            <a:ext cx="12191991" cy="6848872"/>
          </a:xfrm>
          <a:prstGeom prst="rect">
            <a:avLst/>
          </a:prstGeom>
        </p:spPr>
      </p:pic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0988" y="1685134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13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0988" y="2014757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13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80988" y="888779"/>
            <a:ext cx="11213355" cy="3783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459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80988" y="392882"/>
            <a:ext cx="11213355" cy="378388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459" b="1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2" name="co-branding logo" hidden="1"/>
          <p:cNvGrpSpPr/>
          <p:nvPr userDrawn="1"/>
        </p:nvGrpSpPr>
        <p:grpSpPr>
          <a:xfrm>
            <a:off x="2489358" y="5933792"/>
            <a:ext cx="1259514" cy="698324"/>
            <a:chOff x="2117251" y="6274418"/>
            <a:chExt cx="1071243" cy="738413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812180">
                <a:spcBef>
                  <a:spcPct val="50000"/>
                </a:spcBef>
              </a:pPr>
              <a:r>
                <a:rPr lang="en-US" sz="567" dirty="0">
                  <a:solidFill>
                    <a:srgbClr val="000000"/>
                  </a:solidFill>
                </a:rPr>
                <a:t>CO-BRANDING LOGO</a:t>
              </a:r>
            </a:p>
          </p:txBody>
        </p:sp>
        <p:cxnSp>
          <p:nvCxnSpPr>
            <p:cNvPr id="29" name="Straight Connector 28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" y="5707874"/>
            <a:ext cx="2189496" cy="11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4689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5" y="966460"/>
            <a:ext cx="11402816" cy="301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961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680040" rtl="0" eaLnBrk="0" fontAlgn="base" latinLnBrk="0" hangingPunct="0">
              <a:lnSpc>
                <a:spcPct val="100000"/>
              </a:lnSpc>
              <a:spcBef>
                <a:spcPts val="151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94"/>
            <a:ext cx="2143387" cy="158625"/>
          </a:xfrm>
        </p:spPr>
        <p:txBody>
          <a:bodyPr/>
          <a:lstStyle>
            <a:lvl1pPr marL="0" algn="r" defTabSz="68961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755" b="0" i="0" kern="1200" dirty="0" smtClean="0">
                <a:solidFill>
                  <a:srgbClr val="76767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90" y="6346882"/>
            <a:ext cx="160821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68004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755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68004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755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20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1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2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3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15617"/>
      </p:ext>
    </p:extLst>
  </p:cSld>
  <p:clrMapOvr>
    <a:masterClrMapping/>
  </p:clrMapOvr>
  <p:hf hd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5" y="775961"/>
            <a:ext cx="11402816" cy="2596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7" dirty="0"/>
            </a:lvl1pPr>
          </a:lstStyle>
          <a:p>
            <a:pPr marR="0" lvl="0" defTabSz="845319" latinLnBrk="0">
              <a:lnSpc>
                <a:spcPct val="100000"/>
              </a:lnSpc>
              <a:spcBef>
                <a:spcPts val="187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02816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5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7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056854"/>
      </p:ext>
    </p:extLst>
  </p:cSld>
  <p:clrMapOvr>
    <a:masterClrMapping/>
  </p:clrMapOvr>
  <p:hf hd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4" tIns="42862" rIns="85724" bIns="42862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3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7" y="2290117"/>
            <a:ext cx="4574046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2523744464"/>
      </p:ext>
    </p:extLst>
  </p:cSld>
  <p:clrMapOvr>
    <a:masterClrMapping/>
  </p:clrMapOvr>
  <p:hf hd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t="1203" r="8898" b="616"/>
          <a:stretch/>
        </p:blipFill>
        <p:spPr>
          <a:xfrm>
            <a:off x="-2" y="0"/>
            <a:ext cx="122005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HSBC Private Bank" descr="HSBC Private Bank_RGB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977" y="5758112"/>
            <a:ext cx="2002541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HSBC Premier" descr="HSBC Premier_RGB" hidden="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8112"/>
            <a:ext cx="1998809" cy="6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HSBC Master Brand (Trad Chinese)" descr="Trad_Hex_RGB" hidden="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8112"/>
            <a:ext cx="1999697" cy="2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HSBC Master Brand (Sim Chinese)" descr="Sim_Hex_RGB" hidden="1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475441" y="5753609"/>
            <a:ext cx="1995076" cy="2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HSBC Insurance" descr="H:\Production\Logo\HSBC LOGO\HSBC Insurance_RGB.emf" hidden="1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9" y="5758112"/>
            <a:ext cx="1999479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HSBC GBM (Trad Chinese)" descr="T:\PresFormat\Logos\HSBC GBM_Trad_Chi.emf" hidden="1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HSBC GBM (Sim Chinese)" descr="T:\PresFormat\Logos\HSBC GBM_Sim_Chi.emf" hidden="1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HSBC GBM" descr="HSBC GBM_Black_CMYK" hidden="1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44" y="5758112"/>
            <a:ext cx="2000674" cy="5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HSBC Corporate" descr="HSBC Corporate_RGB" hidden="1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5859"/>
            <a:ext cx="1998809" cy="6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HSBC Commercial Banking" descr="HSBC Commercial Banking_Black_RGB" hidden="1"/>
          <p:cNvPicPr>
            <a:picLocks noChangeAspect="1" noChangeArrowheads="1"/>
          </p:cNvPicPr>
          <p:nvPr userDrawn="1"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5861"/>
            <a:ext cx="1999697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HSBC Business" descr="HSBC Business_RGB" hidden="1"/>
          <p:cNvPicPr>
            <a:picLocks noChangeAspect="1" noChangeArrowheads="1"/>
          </p:cNvPicPr>
          <p:nvPr userDrawn="1"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8290"/>
            <a:ext cx="1998809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HSBC AMG" descr="J:\Production\Library\Logo\HSBC LOGO\HSBC AMG_RGB.emf" hidden="1"/>
          <p:cNvPicPr>
            <a:picLocks noChangeAspect="1" noChangeArrowheads="1"/>
          </p:cNvPicPr>
          <p:nvPr userDrawn="1"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8111"/>
            <a:ext cx="1999697" cy="5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HSBC Advance" descr="H:\Production\Logo\HSBC LOGO\HSBC Advance_RGB.emf" hidden="1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9" y="5759040"/>
            <a:ext cx="1999479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aster title"/>
          <p:cNvSpPr>
            <a:spLocks noGrp="1" noChangeArrowheads="1"/>
          </p:cNvSpPr>
          <p:nvPr>
            <p:ph type="ctrTitle" sz="quarter"/>
          </p:nvPr>
        </p:nvSpPr>
        <p:spPr>
          <a:xfrm>
            <a:off x="677541" y="960842"/>
            <a:ext cx="10836919" cy="3783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bIns="0" anchor="t"/>
          <a:lstStyle>
            <a:lvl1pPr>
              <a:lnSpc>
                <a:spcPct val="100000"/>
              </a:lnSpc>
              <a:defRPr sz="2459" b="1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61188" y="6502697"/>
            <a:ext cx="3860223" cy="18384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algn="r">
              <a:defRPr lang="en-US" b="0" dirty="0">
                <a:solidFill>
                  <a:schemeClr val="tx1"/>
                </a:solidFill>
                <a:ea typeface="+mn-ea"/>
              </a:defRPr>
            </a:lvl1pPr>
          </a:lstStyle>
          <a:p>
            <a:endParaRPr lang="en-GB" dirty="0"/>
          </a:p>
        </p:txBody>
      </p:sp>
      <p:sp>
        <p:nvSpPr>
          <p:cNvPr id="78" name="Slide number"/>
          <p:cNvSpPr>
            <a:spLocks noChangeArrowheads="1"/>
          </p:cNvSpPr>
          <p:nvPr userDrawn="1"/>
        </p:nvSpPr>
        <p:spPr bwMode="gray">
          <a:xfrm>
            <a:off x="11600543" y="6502697"/>
            <a:ext cx="296289" cy="1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52738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46" b="0" i="0" baseline="0" smtClean="0">
                <a:solidFill>
                  <a:srgbClr val="252525"/>
                </a:solidFill>
                <a:latin typeface="+mn-lt"/>
                <a:ea typeface="SimHei"/>
              </a:rPr>
              <a:pPr algn="r" defTabSz="852738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46" b="0" i="0" baseline="0" dirty="0">
              <a:solidFill>
                <a:srgbClr val="252525"/>
              </a:solidFill>
              <a:latin typeface="+mn-lt"/>
              <a:ea typeface="SimHei"/>
            </a:endParaRPr>
          </a:p>
        </p:txBody>
      </p:sp>
      <p:pic>
        <p:nvPicPr>
          <p:cNvPr id="29" name="HSBC Masterbrand RGBB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1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1142"/>
      </p:ext>
    </p:extLst>
  </p:cSld>
  <p:clrMapOvr>
    <a:masterClrMapping/>
  </p:clrMapOvr>
  <p:hf sldNum="0" hd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9073" y="113554"/>
            <a:ext cx="1424940" cy="383595"/>
          </a:xfrm>
          <a:prstGeom prst="rect">
            <a:avLst/>
          </a:prstGeom>
        </p:spPr>
      </p:pic>
      <p:grpSp>
        <p:nvGrpSpPr>
          <p:cNvPr id="9" name="Group 15"/>
          <p:cNvGrpSpPr>
            <a:grpSpLocks noChangeAspect="1"/>
          </p:cNvGrpSpPr>
          <p:nvPr userDrawn="1"/>
        </p:nvGrpSpPr>
        <p:grpSpPr bwMode="auto">
          <a:xfrm>
            <a:off x="10375000" y="115037"/>
            <a:ext cx="1409013" cy="382112"/>
            <a:chOff x="153" y="2753"/>
            <a:chExt cx="3315" cy="899"/>
          </a:xfrm>
        </p:grpSpPr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1491" y="2753"/>
              <a:ext cx="445" cy="899"/>
            </a:xfrm>
            <a:custGeom>
              <a:avLst/>
              <a:gdLst>
                <a:gd name="T0" fmla="*/ 0 w 445"/>
                <a:gd name="T1" fmla="*/ 899 h 899"/>
                <a:gd name="T2" fmla="*/ 445 w 445"/>
                <a:gd name="T3" fmla="*/ 451 h 899"/>
                <a:gd name="T4" fmla="*/ 0 w 445"/>
                <a:gd name="T5" fmla="*/ 0 h 899"/>
                <a:gd name="T6" fmla="*/ 0 w 445"/>
                <a:gd name="T7" fmla="*/ 899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899"/>
                  </a:moveTo>
                  <a:lnTo>
                    <a:pt x="445" y="451"/>
                  </a:lnTo>
                  <a:lnTo>
                    <a:pt x="0" y="0"/>
                  </a:lnTo>
                  <a:lnTo>
                    <a:pt x="0" y="899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598" y="2753"/>
              <a:ext cx="893" cy="451"/>
            </a:xfrm>
            <a:custGeom>
              <a:avLst/>
              <a:gdLst>
                <a:gd name="T0" fmla="*/ 0 w 893"/>
                <a:gd name="T1" fmla="*/ 0 h 451"/>
                <a:gd name="T2" fmla="*/ 448 w 893"/>
                <a:gd name="T3" fmla="*/ 451 h 451"/>
                <a:gd name="T4" fmla="*/ 893 w 893"/>
                <a:gd name="T5" fmla="*/ 0 h 451"/>
                <a:gd name="T6" fmla="*/ 0 w 893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51">
                  <a:moveTo>
                    <a:pt x="0" y="0"/>
                  </a:moveTo>
                  <a:lnTo>
                    <a:pt x="448" y="451"/>
                  </a:lnTo>
                  <a:lnTo>
                    <a:pt x="8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153" y="2753"/>
              <a:ext cx="445" cy="899"/>
            </a:xfrm>
            <a:custGeom>
              <a:avLst/>
              <a:gdLst>
                <a:gd name="T0" fmla="*/ 0 w 445"/>
                <a:gd name="T1" fmla="*/ 451 h 899"/>
                <a:gd name="T2" fmla="*/ 445 w 445"/>
                <a:gd name="T3" fmla="*/ 899 h 899"/>
                <a:gd name="T4" fmla="*/ 445 w 445"/>
                <a:gd name="T5" fmla="*/ 0 h 899"/>
                <a:gd name="T6" fmla="*/ 0 w 445"/>
                <a:gd name="T7" fmla="*/ 451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451"/>
                  </a:moveTo>
                  <a:lnTo>
                    <a:pt x="445" y="899"/>
                  </a:lnTo>
                  <a:lnTo>
                    <a:pt x="445" y="0"/>
                  </a:lnTo>
                  <a:lnTo>
                    <a:pt x="0" y="451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598" y="3204"/>
              <a:ext cx="893" cy="448"/>
            </a:xfrm>
            <a:custGeom>
              <a:avLst/>
              <a:gdLst>
                <a:gd name="T0" fmla="*/ 0 w 893"/>
                <a:gd name="T1" fmla="*/ 448 h 448"/>
                <a:gd name="T2" fmla="*/ 893 w 893"/>
                <a:gd name="T3" fmla="*/ 448 h 448"/>
                <a:gd name="T4" fmla="*/ 448 w 893"/>
                <a:gd name="T5" fmla="*/ 0 h 448"/>
                <a:gd name="T6" fmla="*/ 0 w 893"/>
                <a:gd name="T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48">
                  <a:moveTo>
                    <a:pt x="0" y="448"/>
                  </a:moveTo>
                  <a:lnTo>
                    <a:pt x="893" y="448"/>
                  </a:lnTo>
                  <a:lnTo>
                    <a:pt x="448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4" name="Freeform 20"/>
            <p:cNvSpPr>
              <a:spLocks/>
            </p:cNvSpPr>
            <p:nvPr userDrawn="1"/>
          </p:nvSpPr>
          <p:spPr bwMode="auto">
            <a:xfrm>
              <a:off x="2085" y="3015"/>
              <a:ext cx="325" cy="377"/>
            </a:xfrm>
            <a:custGeom>
              <a:avLst/>
              <a:gdLst>
                <a:gd name="T0" fmla="*/ 244 w 325"/>
                <a:gd name="T1" fmla="*/ 215 h 377"/>
                <a:gd name="T2" fmla="*/ 81 w 325"/>
                <a:gd name="T3" fmla="*/ 215 h 377"/>
                <a:gd name="T4" fmla="*/ 81 w 325"/>
                <a:gd name="T5" fmla="*/ 377 h 377"/>
                <a:gd name="T6" fmla="*/ 0 w 325"/>
                <a:gd name="T7" fmla="*/ 377 h 377"/>
                <a:gd name="T8" fmla="*/ 0 w 325"/>
                <a:gd name="T9" fmla="*/ 0 h 377"/>
                <a:gd name="T10" fmla="*/ 81 w 325"/>
                <a:gd name="T11" fmla="*/ 0 h 377"/>
                <a:gd name="T12" fmla="*/ 81 w 325"/>
                <a:gd name="T13" fmla="*/ 155 h 377"/>
                <a:gd name="T14" fmla="*/ 244 w 325"/>
                <a:gd name="T15" fmla="*/ 155 h 377"/>
                <a:gd name="T16" fmla="*/ 244 w 325"/>
                <a:gd name="T17" fmla="*/ 0 h 377"/>
                <a:gd name="T18" fmla="*/ 325 w 325"/>
                <a:gd name="T19" fmla="*/ 0 h 377"/>
                <a:gd name="T20" fmla="*/ 325 w 325"/>
                <a:gd name="T21" fmla="*/ 377 h 377"/>
                <a:gd name="T22" fmla="*/ 244 w 325"/>
                <a:gd name="T23" fmla="*/ 377 h 377"/>
                <a:gd name="T24" fmla="*/ 244 w 325"/>
                <a:gd name="T25" fmla="*/ 21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377">
                  <a:moveTo>
                    <a:pt x="244" y="215"/>
                  </a:moveTo>
                  <a:lnTo>
                    <a:pt x="81" y="215"/>
                  </a:lnTo>
                  <a:lnTo>
                    <a:pt x="81" y="377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55"/>
                  </a:lnTo>
                  <a:lnTo>
                    <a:pt x="244" y="155"/>
                  </a:lnTo>
                  <a:lnTo>
                    <a:pt x="244" y="0"/>
                  </a:lnTo>
                  <a:lnTo>
                    <a:pt x="325" y="0"/>
                  </a:lnTo>
                  <a:lnTo>
                    <a:pt x="325" y="377"/>
                  </a:lnTo>
                  <a:lnTo>
                    <a:pt x="244" y="377"/>
                  </a:lnTo>
                  <a:lnTo>
                    <a:pt x="244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5" name="Freeform 21"/>
            <p:cNvSpPr>
              <a:spLocks/>
            </p:cNvSpPr>
            <p:nvPr userDrawn="1"/>
          </p:nvSpPr>
          <p:spPr bwMode="auto">
            <a:xfrm>
              <a:off x="2455" y="3008"/>
              <a:ext cx="305" cy="391"/>
            </a:xfrm>
            <a:custGeom>
              <a:avLst/>
              <a:gdLst>
                <a:gd name="T0" fmla="*/ 63 w 129"/>
                <a:gd name="T1" fmla="*/ 164 h 164"/>
                <a:gd name="T2" fmla="*/ 0 w 129"/>
                <a:gd name="T3" fmla="*/ 112 h 164"/>
                <a:gd name="T4" fmla="*/ 35 w 129"/>
                <a:gd name="T5" fmla="*/ 112 h 164"/>
                <a:gd name="T6" fmla="*/ 64 w 129"/>
                <a:gd name="T7" fmla="*/ 139 h 164"/>
                <a:gd name="T8" fmla="*/ 93 w 129"/>
                <a:gd name="T9" fmla="*/ 116 h 164"/>
                <a:gd name="T10" fmla="*/ 65 w 129"/>
                <a:gd name="T11" fmla="*/ 95 h 164"/>
                <a:gd name="T12" fmla="*/ 53 w 129"/>
                <a:gd name="T13" fmla="*/ 92 h 164"/>
                <a:gd name="T14" fmla="*/ 4 w 129"/>
                <a:gd name="T15" fmla="*/ 47 h 164"/>
                <a:gd name="T16" fmla="*/ 67 w 129"/>
                <a:gd name="T17" fmla="*/ 0 h 164"/>
                <a:gd name="T18" fmla="*/ 124 w 129"/>
                <a:gd name="T19" fmla="*/ 45 h 164"/>
                <a:gd name="T20" fmla="*/ 90 w 129"/>
                <a:gd name="T21" fmla="*/ 45 h 164"/>
                <a:gd name="T22" fmla="*/ 64 w 129"/>
                <a:gd name="T23" fmla="*/ 23 h 164"/>
                <a:gd name="T24" fmla="*/ 39 w 129"/>
                <a:gd name="T25" fmla="*/ 44 h 164"/>
                <a:gd name="T26" fmla="*/ 71 w 129"/>
                <a:gd name="T27" fmla="*/ 66 h 164"/>
                <a:gd name="T28" fmla="*/ 84 w 129"/>
                <a:gd name="T29" fmla="*/ 70 h 164"/>
                <a:gd name="T30" fmla="*/ 129 w 129"/>
                <a:gd name="T31" fmla="*/ 114 h 164"/>
                <a:gd name="T32" fmla="*/ 63 w 129"/>
                <a:gd name="T3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64">
                  <a:moveTo>
                    <a:pt x="63" y="164"/>
                  </a:moveTo>
                  <a:cubicBezTo>
                    <a:pt x="29" y="164"/>
                    <a:pt x="1" y="150"/>
                    <a:pt x="0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29"/>
                    <a:pt x="45" y="139"/>
                    <a:pt x="64" y="139"/>
                  </a:cubicBezTo>
                  <a:cubicBezTo>
                    <a:pt x="77" y="139"/>
                    <a:pt x="93" y="132"/>
                    <a:pt x="93" y="116"/>
                  </a:cubicBezTo>
                  <a:cubicBezTo>
                    <a:pt x="93" y="104"/>
                    <a:pt x="83" y="100"/>
                    <a:pt x="65" y="95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29" y="85"/>
                    <a:pt x="4" y="75"/>
                    <a:pt x="4" y="47"/>
                  </a:cubicBezTo>
                  <a:cubicBezTo>
                    <a:pt x="4" y="12"/>
                    <a:pt x="37" y="0"/>
                    <a:pt x="67" y="0"/>
                  </a:cubicBezTo>
                  <a:cubicBezTo>
                    <a:pt x="97" y="0"/>
                    <a:pt x="124" y="11"/>
                    <a:pt x="124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8" y="31"/>
                    <a:pt x="80" y="23"/>
                    <a:pt x="64" y="23"/>
                  </a:cubicBezTo>
                  <a:cubicBezTo>
                    <a:pt x="51" y="23"/>
                    <a:pt x="39" y="30"/>
                    <a:pt x="39" y="44"/>
                  </a:cubicBezTo>
                  <a:cubicBezTo>
                    <a:pt x="39" y="55"/>
                    <a:pt x="49" y="59"/>
                    <a:pt x="71" y="66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112" y="78"/>
                    <a:pt x="129" y="88"/>
                    <a:pt x="129" y="114"/>
                  </a:cubicBezTo>
                  <a:cubicBezTo>
                    <a:pt x="129" y="150"/>
                    <a:pt x="94" y="164"/>
                    <a:pt x="63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2805" y="3015"/>
              <a:ext cx="296" cy="377"/>
            </a:xfrm>
            <a:custGeom>
              <a:avLst/>
              <a:gdLst>
                <a:gd name="T0" fmla="*/ 0 w 125"/>
                <a:gd name="T1" fmla="*/ 0 h 158"/>
                <a:gd name="T2" fmla="*/ 55 w 125"/>
                <a:gd name="T3" fmla="*/ 0 h 158"/>
                <a:gd name="T4" fmla="*/ 86 w 125"/>
                <a:gd name="T5" fmla="*/ 2 h 158"/>
                <a:gd name="T6" fmla="*/ 119 w 125"/>
                <a:gd name="T7" fmla="*/ 40 h 158"/>
                <a:gd name="T8" fmla="*/ 88 w 125"/>
                <a:gd name="T9" fmla="*/ 75 h 158"/>
                <a:gd name="T10" fmla="*/ 125 w 125"/>
                <a:gd name="T11" fmla="*/ 114 h 158"/>
                <a:gd name="T12" fmla="*/ 62 w 125"/>
                <a:gd name="T13" fmla="*/ 158 h 158"/>
                <a:gd name="T14" fmla="*/ 0 w 125"/>
                <a:gd name="T15" fmla="*/ 158 h 158"/>
                <a:gd name="T16" fmla="*/ 0 w 125"/>
                <a:gd name="T17" fmla="*/ 0 h 158"/>
                <a:gd name="T18" fmla="*/ 55 w 125"/>
                <a:gd name="T19" fmla="*/ 66 h 158"/>
                <a:gd name="T20" fmla="*/ 85 w 125"/>
                <a:gd name="T21" fmla="*/ 44 h 158"/>
                <a:gd name="T22" fmla="*/ 57 w 125"/>
                <a:gd name="T23" fmla="*/ 23 h 158"/>
                <a:gd name="T24" fmla="*/ 33 w 125"/>
                <a:gd name="T25" fmla="*/ 23 h 158"/>
                <a:gd name="T26" fmla="*/ 33 w 125"/>
                <a:gd name="T27" fmla="*/ 66 h 158"/>
                <a:gd name="T28" fmla="*/ 55 w 125"/>
                <a:gd name="T29" fmla="*/ 66 h 158"/>
                <a:gd name="T30" fmla="*/ 58 w 125"/>
                <a:gd name="T31" fmla="*/ 134 h 158"/>
                <a:gd name="T32" fmla="*/ 90 w 125"/>
                <a:gd name="T33" fmla="*/ 111 h 158"/>
                <a:gd name="T34" fmla="*/ 60 w 125"/>
                <a:gd name="T35" fmla="*/ 88 h 158"/>
                <a:gd name="T36" fmla="*/ 33 w 125"/>
                <a:gd name="T37" fmla="*/ 88 h 158"/>
                <a:gd name="T38" fmla="*/ 33 w 125"/>
                <a:gd name="T39" fmla="*/ 134 h 158"/>
                <a:gd name="T40" fmla="*/ 58 w 125"/>
                <a:gd name="T41" fmla="*/ 13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58"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72" y="0"/>
                    <a:pt x="79" y="0"/>
                    <a:pt x="86" y="2"/>
                  </a:cubicBezTo>
                  <a:cubicBezTo>
                    <a:pt x="105" y="6"/>
                    <a:pt x="119" y="19"/>
                    <a:pt x="119" y="40"/>
                  </a:cubicBezTo>
                  <a:cubicBezTo>
                    <a:pt x="119" y="60"/>
                    <a:pt x="106" y="71"/>
                    <a:pt x="88" y="75"/>
                  </a:cubicBezTo>
                  <a:cubicBezTo>
                    <a:pt x="109" y="79"/>
                    <a:pt x="125" y="90"/>
                    <a:pt x="125" y="114"/>
                  </a:cubicBezTo>
                  <a:cubicBezTo>
                    <a:pt x="125" y="149"/>
                    <a:pt x="90" y="158"/>
                    <a:pt x="62" y="158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0" y="0"/>
                  </a:lnTo>
                  <a:close/>
                  <a:moveTo>
                    <a:pt x="55" y="66"/>
                  </a:moveTo>
                  <a:cubicBezTo>
                    <a:pt x="70" y="66"/>
                    <a:pt x="85" y="63"/>
                    <a:pt x="85" y="44"/>
                  </a:cubicBezTo>
                  <a:cubicBezTo>
                    <a:pt x="85" y="28"/>
                    <a:pt x="71" y="23"/>
                    <a:pt x="5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66"/>
                    <a:pt x="33" y="66"/>
                    <a:pt x="33" y="66"/>
                  </a:cubicBezTo>
                  <a:lnTo>
                    <a:pt x="55" y="66"/>
                  </a:lnTo>
                  <a:close/>
                  <a:moveTo>
                    <a:pt x="58" y="134"/>
                  </a:moveTo>
                  <a:cubicBezTo>
                    <a:pt x="74" y="134"/>
                    <a:pt x="90" y="130"/>
                    <a:pt x="90" y="111"/>
                  </a:cubicBezTo>
                  <a:cubicBezTo>
                    <a:pt x="90" y="92"/>
                    <a:pt x="76" y="88"/>
                    <a:pt x="60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134"/>
                    <a:pt x="33" y="134"/>
                    <a:pt x="33" y="134"/>
                  </a:cubicBezTo>
                  <a:lnTo>
                    <a:pt x="58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7" name="Freeform 23"/>
            <p:cNvSpPr>
              <a:spLocks/>
            </p:cNvSpPr>
            <p:nvPr userDrawn="1"/>
          </p:nvSpPr>
          <p:spPr bwMode="auto">
            <a:xfrm>
              <a:off x="3136" y="3008"/>
              <a:ext cx="332" cy="391"/>
            </a:xfrm>
            <a:custGeom>
              <a:avLst/>
              <a:gdLst>
                <a:gd name="T0" fmla="*/ 74 w 140"/>
                <a:gd name="T1" fmla="*/ 164 h 164"/>
                <a:gd name="T2" fmla="*/ 0 w 140"/>
                <a:gd name="T3" fmla="*/ 83 h 164"/>
                <a:gd name="T4" fmla="*/ 76 w 140"/>
                <a:gd name="T5" fmla="*/ 0 h 164"/>
                <a:gd name="T6" fmla="*/ 139 w 140"/>
                <a:gd name="T7" fmla="*/ 50 h 164"/>
                <a:gd name="T8" fmla="*/ 103 w 140"/>
                <a:gd name="T9" fmla="*/ 50 h 164"/>
                <a:gd name="T10" fmla="*/ 76 w 140"/>
                <a:gd name="T11" fmla="*/ 26 h 164"/>
                <a:gd name="T12" fmla="*/ 36 w 140"/>
                <a:gd name="T13" fmla="*/ 84 h 164"/>
                <a:gd name="T14" fmla="*/ 75 w 140"/>
                <a:gd name="T15" fmla="*/ 138 h 164"/>
                <a:gd name="T16" fmla="*/ 104 w 140"/>
                <a:gd name="T17" fmla="*/ 114 h 164"/>
                <a:gd name="T18" fmla="*/ 140 w 140"/>
                <a:gd name="T19" fmla="*/ 114 h 164"/>
                <a:gd name="T20" fmla="*/ 74 w 140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64">
                  <a:moveTo>
                    <a:pt x="74" y="164"/>
                  </a:moveTo>
                  <a:cubicBezTo>
                    <a:pt x="23" y="164"/>
                    <a:pt x="0" y="131"/>
                    <a:pt x="0" y="83"/>
                  </a:cubicBezTo>
                  <a:cubicBezTo>
                    <a:pt x="0" y="35"/>
                    <a:pt x="26" y="0"/>
                    <a:pt x="76" y="0"/>
                  </a:cubicBezTo>
                  <a:cubicBezTo>
                    <a:pt x="107" y="0"/>
                    <a:pt x="138" y="14"/>
                    <a:pt x="139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34"/>
                    <a:pt x="91" y="26"/>
                    <a:pt x="76" y="26"/>
                  </a:cubicBezTo>
                  <a:cubicBezTo>
                    <a:pt x="45" y="26"/>
                    <a:pt x="36" y="59"/>
                    <a:pt x="36" y="84"/>
                  </a:cubicBezTo>
                  <a:cubicBezTo>
                    <a:pt x="36" y="109"/>
                    <a:pt x="45" y="138"/>
                    <a:pt x="75" y="138"/>
                  </a:cubicBezTo>
                  <a:cubicBezTo>
                    <a:pt x="90" y="138"/>
                    <a:pt x="102" y="130"/>
                    <a:pt x="104" y="114"/>
                  </a:cubicBezTo>
                  <a:cubicBezTo>
                    <a:pt x="140" y="114"/>
                    <a:pt x="140" y="114"/>
                    <a:pt x="140" y="114"/>
                  </a:cubicBezTo>
                  <a:cubicBezTo>
                    <a:pt x="136" y="150"/>
                    <a:pt x="107" y="164"/>
                    <a:pt x="74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97B24A-9F0F-433F-A87D-D77A2BBF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7FD922-8C25-4B74-9ED6-599A7581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 December 2017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FB02472-3FC9-49F1-8EFC-14FEF36F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E411B7-0590-43FD-9457-6E1FC99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342" y="497150"/>
            <a:ext cx="2718671" cy="254173"/>
          </a:xfrm>
          <a:prstGeom prst="rect">
            <a:avLst/>
          </a:prstGeom>
        </p:spPr>
        <p:txBody>
          <a:bodyPr/>
          <a:lstStyle/>
          <a:p>
            <a:fld id="{1E899A84-0A7C-4488-B245-0310F52DBB7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0195201"/>
      </p:ext>
    </p:extLst>
  </p:cSld>
  <p:clrMapOvr>
    <a:masterClrMapping/>
  </p:clrMapOvr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4734"/>
      </p:ext>
    </p:extLst>
  </p:cSld>
  <p:clrMapOvr>
    <a:masterClrMapping/>
  </p:clrMapOvr>
  <p:hf hd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6122"/>
      </p:ext>
    </p:extLst>
  </p:cSld>
  <p:clrMapOvr>
    <a:masterClrMapping/>
  </p:clrMapOvr>
  <p:hf hd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0406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0045269"/>
      </p:ext>
    </p:extLst>
  </p:cSld>
  <p:clrMapOvr>
    <a:masterClrMapping/>
  </p:clrMapOvr>
  <p:hf sldNum="0" hd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991579"/>
      </p:ext>
    </p:extLst>
  </p:cSld>
  <p:clrMapOvr>
    <a:masterClrMapping/>
  </p:clrMapOvr>
  <p:hf hd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2913150"/>
      </p:ext>
    </p:extLst>
  </p:cSld>
  <p:clrMapOvr>
    <a:masterClrMapping/>
  </p:clrMapOvr>
  <p:hf hd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8438772"/>
      </p:ext>
    </p:extLst>
  </p:cSld>
  <p:clrMapOvr>
    <a:masterClrMapping/>
  </p:clrMapOvr>
  <p:hf hd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00267"/>
      </p:ext>
    </p:extLst>
  </p:cSld>
  <p:clrMapOvr>
    <a:masterClrMapping/>
  </p:clrMapOvr>
  <p:hf hd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9009507"/>
      </p:ext>
    </p:extLst>
  </p:cSld>
  <p:clrMapOvr>
    <a:masterClrMapping/>
  </p:clrMapOvr>
  <p:hf hd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5898642"/>
      </p:ext>
    </p:extLst>
  </p:cSld>
  <p:clrMapOvr>
    <a:masterClrMapping/>
  </p:clrMapOvr>
  <p:hf hd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8665858"/>
      </p:ext>
    </p:extLst>
  </p:cSld>
  <p:clrMapOvr>
    <a:masterClrMapping/>
  </p:clrMapOvr>
  <p:hf sldNum="0" hd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7644764"/>
      </p:ext>
    </p:extLst>
  </p:cSld>
  <p:clrMapOvr>
    <a:masterClrMapping/>
  </p:clrMapOvr>
  <p:hf sldNum="0" hd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065342" y="497151"/>
            <a:ext cx="2718671" cy="254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899A84-0A7C-4488-B245-0310F52DBB74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773239"/>
            <a:ext cx="11412539" cy="3817937"/>
          </a:xfrm>
        </p:spPr>
        <p:txBody>
          <a:bodyPr>
            <a:normAutofit/>
          </a:bodyPr>
          <a:lstStyle>
            <a:lvl1pPr marL="199800" indent="-199800">
              <a:buNone/>
              <a:defRPr sz="3200">
                <a:solidFill>
                  <a:schemeClr val="tx1"/>
                </a:solidFill>
              </a:defRPr>
            </a:lvl1pPr>
            <a:lvl2pPr marL="270272" indent="0" algn="r"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“Click to edit Master text styles”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3632" y="905705"/>
            <a:ext cx="11400381" cy="324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54615-8DB3-4568-8558-08441384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XX Month 20XX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25091"/>
      </p:ext>
    </p:extLst>
  </p:cSld>
  <p:clrMapOvr>
    <a:masterClrMapping/>
  </p:clrMapOvr>
  <p:hf hdr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011624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0" baseline="0" dirty="0" smtClean="0">
                <a:solidFill>
                  <a:srgbClr val="000000"/>
                </a:solidFill>
                <a:latin typeface="Univers Next for HSBC Medium" panose="020B0603030202020203" pitchFamily="34" charset="0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0" name="HSBC Masterbrand RGBW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1" name="HSBC Masterbrand MonoB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2" name="HSBC Masterbrand MonoW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25" name="HSBC Masterbrand RGBB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299847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065342" y="497151"/>
            <a:ext cx="2718671" cy="254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899A84-0A7C-4488-B245-0310F52DBB74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773239"/>
            <a:ext cx="11412539" cy="3817937"/>
          </a:xfrm>
        </p:spPr>
        <p:txBody>
          <a:bodyPr>
            <a:normAutofit/>
          </a:bodyPr>
          <a:lstStyle>
            <a:lvl1pPr marL="199800" indent="-199800">
              <a:buNone/>
              <a:defRPr sz="3200">
                <a:solidFill>
                  <a:schemeClr val="tx1"/>
                </a:solidFill>
              </a:defRPr>
            </a:lvl1pPr>
            <a:lvl2pPr marL="270272" indent="0" algn="r"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“Click to edit Master text styles”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3632" y="905705"/>
            <a:ext cx="11400381" cy="324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54615-8DB3-4568-8558-08441384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XX Month 20XX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338922"/>
      </p:ext>
    </p:extLst>
  </p:cSld>
  <p:clrMapOvr>
    <a:masterClrMapping/>
  </p:clrMapOvr>
  <p:hf hdr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032908"/>
      </p:ext>
    </p:extLst>
  </p:cSld>
  <p:clrMapOvr>
    <a:masterClrMapping/>
  </p:clrMapOvr>
  <p:hf hd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88143"/>
      </p:ext>
    </p:extLst>
  </p:cSld>
  <p:clrMapOvr>
    <a:masterClrMapping/>
  </p:clrMapOvr>
  <p:hf hd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2617"/>
      </p:ext>
    </p:extLst>
  </p:cSld>
  <p:clrMapOvr>
    <a:masterClrMapping/>
  </p:clrMapOvr>
  <p:hf hd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tx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851613"/>
      </p:ext>
    </p:extLst>
  </p:cSld>
  <p:clrMapOvr>
    <a:masterClrMapping/>
  </p:clrMapOvr>
  <p:hf hd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tx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9" name="Footer Placeholder 1"/>
          <p:cNvSpPr>
            <a:spLocks noGrp="1"/>
          </p:cNvSpPr>
          <p:nvPr userDrawn="1"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709368"/>
      </p:ext>
    </p:extLst>
  </p:cSld>
  <p:clrMapOvr>
    <a:masterClrMapping/>
  </p:clrMapOvr>
  <p:hf hd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>
                <a:latin typeface="Univers Next for HSBC Light" panose="020B0403030202020203" pitchFamily="34" charset="0"/>
              </a:defRPr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>
                <a:latin typeface="Univers Next for HSBC Light" panose="020B0403030202020203" pitchFamily="34" charset="0"/>
              </a:defRPr>
            </a:lvl1pPr>
            <a:lvl2pPr>
              <a:defRPr sz="1125">
                <a:latin typeface="Univers Next for HSBC Light" panose="020B0403030202020203" pitchFamily="34" charset="0"/>
              </a:defRPr>
            </a:lvl2pPr>
            <a:lvl3pPr>
              <a:defRPr sz="938">
                <a:latin typeface="Univers Next for HSBC Light" panose="020B0403030202020203" pitchFamily="34" charset="0"/>
              </a:defRPr>
            </a:lvl3pPr>
            <a:lvl4pPr>
              <a:defRPr sz="844">
                <a:latin typeface="Univers Next for HSBC Light" panose="020B0403030202020203" pitchFamily="34" charset="0"/>
              </a:defRPr>
            </a:lvl4pPr>
            <a:lvl5pPr>
              <a:defRPr sz="750">
                <a:latin typeface="Univers Next for HSBC Light" panose="020B0403030202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8373503"/>
      </p:ext>
    </p:extLst>
  </p:cSld>
  <p:clrMapOvr>
    <a:masterClrMapping/>
  </p:clrMapOvr>
  <p:hf hd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</p:spTree>
    <p:extLst>
      <p:ext uri="{BB962C8B-B14F-4D97-AF65-F5344CB8AC3E}">
        <p14:creationId xmlns:p14="http://schemas.microsoft.com/office/powerpoint/2010/main" val="3313056558"/>
      </p:ext>
    </p:extLst>
  </p:cSld>
  <p:clrMapOvr>
    <a:masterClrMapping/>
  </p:clrMapOvr>
  <p:hf hd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97B24A-9F0F-433F-A87D-D77A2BBF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7FD922-8C25-4B74-9ED6-599A7581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11 December 2017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FB02472-3FC9-49F1-8EFC-14FEF36F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E411B7-0590-43FD-9457-6E1FC99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899A84-0A7C-4488-B245-0310F52DBB74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29" name="Group 15"/>
          <p:cNvGrpSpPr>
            <a:grpSpLocks noChangeAspect="1"/>
          </p:cNvGrpSpPr>
          <p:nvPr userDrawn="1"/>
        </p:nvGrpSpPr>
        <p:grpSpPr bwMode="auto">
          <a:xfrm>
            <a:off x="371476" y="6094539"/>
            <a:ext cx="1878684" cy="382112"/>
            <a:chOff x="153" y="2753"/>
            <a:chExt cx="3315" cy="899"/>
          </a:xfrm>
        </p:grpSpPr>
        <p:sp>
          <p:nvSpPr>
            <p:cNvPr id="30" name="Freeform 16"/>
            <p:cNvSpPr>
              <a:spLocks/>
            </p:cNvSpPr>
            <p:nvPr userDrawn="1"/>
          </p:nvSpPr>
          <p:spPr bwMode="auto">
            <a:xfrm>
              <a:off x="1491" y="2753"/>
              <a:ext cx="445" cy="899"/>
            </a:xfrm>
            <a:custGeom>
              <a:avLst/>
              <a:gdLst>
                <a:gd name="T0" fmla="*/ 0 w 445"/>
                <a:gd name="T1" fmla="*/ 899 h 899"/>
                <a:gd name="T2" fmla="*/ 445 w 445"/>
                <a:gd name="T3" fmla="*/ 451 h 899"/>
                <a:gd name="T4" fmla="*/ 0 w 445"/>
                <a:gd name="T5" fmla="*/ 0 h 899"/>
                <a:gd name="T6" fmla="*/ 0 w 445"/>
                <a:gd name="T7" fmla="*/ 899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899"/>
                  </a:moveTo>
                  <a:lnTo>
                    <a:pt x="445" y="451"/>
                  </a:lnTo>
                  <a:lnTo>
                    <a:pt x="0" y="0"/>
                  </a:lnTo>
                  <a:lnTo>
                    <a:pt x="0" y="899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1" name="Freeform 17"/>
            <p:cNvSpPr>
              <a:spLocks/>
            </p:cNvSpPr>
            <p:nvPr userDrawn="1"/>
          </p:nvSpPr>
          <p:spPr bwMode="auto">
            <a:xfrm>
              <a:off x="598" y="2753"/>
              <a:ext cx="893" cy="451"/>
            </a:xfrm>
            <a:custGeom>
              <a:avLst/>
              <a:gdLst>
                <a:gd name="T0" fmla="*/ 0 w 893"/>
                <a:gd name="T1" fmla="*/ 0 h 451"/>
                <a:gd name="T2" fmla="*/ 448 w 893"/>
                <a:gd name="T3" fmla="*/ 451 h 451"/>
                <a:gd name="T4" fmla="*/ 893 w 893"/>
                <a:gd name="T5" fmla="*/ 0 h 451"/>
                <a:gd name="T6" fmla="*/ 0 w 893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51">
                  <a:moveTo>
                    <a:pt x="0" y="0"/>
                  </a:moveTo>
                  <a:lnTo>
                    <a:pt x="448" y="451"/>
                  </a:lnTo>
                  <a:lnTo>
                    <a:pt x="8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2" name="Freeform 18"/>
            <p:cNvSpPr>
              <a:spLocks/>
            </p:cNvSpPr>
            <p:nvPr userDrawn="1"/>
          </p:nvSpPr>
          <p:spPr bwMode="auto">
            <a:xfrm>
              <a:off x="153" y="2753"/>
              <a:ext cx="445" cy="899"/>
            </a:xfrm>
            <a:custGeom>
              <a:avLst/>
              <a:gdLst>
                <a:gd name="T0" fmla="*/ 0 w 445"/>
                <a:gd name="T1" fmla="*/ 451 h 899"/>
                <a:gd name="T2" fmla="*/ 445 w 445"/>
                <a:gd name="T3" fmla="*/ 899 h 899"/>
                <a:gd name="T4" fmla="*/ 445 w 445"/>
                <a:gd name="T5" fmla="*/ 0 h 899"/>
                <a:gd name="T6" fmla="*/ 0 w 445"/>
                <a:gd name="T7" fmla="*/ 451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451"/>
                  </a:moveTo>
                  <a:lnTo>
                    <a:pt x="445" y="899"/>
                  </a:lnTo>
                  <a:lnTo>
                    <a:pt x="445" y="0"/>
                  </a:lnTo>
                  <a:lnTo>
                    <a:pt x="0" y="451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3" name="Freeform 19"/>
            <p:cNvSpPr>
              <a:spLocks/>
            </p:cNvSpPr>
            <p:nvPr userDrawn="1"/>
          </p:nvSpPr>
          <p:spPr bwMode="auto">
            <a:xfrm>
              <a:off x="598" y="3204"/>
              <a:ext cx="893" cy="448"/>
            </a:xfrm>
            <a:custGeom>
              <a:avLst/>
              <a:gdLst>
                <a:gd name="T0" fmla="*/ 0 w 893"/>
                <a:gd name="T1" fmla="*/ 448 h 448"/>
                <a:gd name="T2" fmla="*/ 893 w 893"/>
                <a:gd name="T3" fmla="*/ 448 h 448"/>
                <a:gd name="T4" fmla="*/ 448 w 893"/>
                <a:gd name="T5" fmla="*/ 0 h 448"/>
                <a:gd name="T6" fmla="*/ 0 w 893"/>
                <a:gd name="T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48">
                  <a:moveTo>
                    <a:pt x="0" y="448"/>
                  </a:moveTo>
                  <a:lnTo>
                    <a:pt x="893" y="448"/>
                  </a:lnTo>
                  <a:lnTo>
                    <a:pt x="448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4" name="Freeform 20"/>
            <p:cNvSpPr>
              <a:spLocks/>
            </p:cNvSpPr>
            <p:nvPr userDrawn="1"/>
          </p:nvSpPr>
          <p:spPr bwMode="auto">
            <a:xfrm>
              <a:off x="2085" y="3015"/>
              <a:ext cx="325" cy="377"/>
            </a:xfrm>
            <a:custGeom>
              <a:avLst/>
              <a:gdLst>
                <a:gd name="T0" fmla="*/ 244 w 325"/>
                <a:gd name="T1" fmla="*/ 215 h 377"/>
                <a:gd name="T2" fmla="*/ 81 w 325"/>
                <a:gd name="T3" fmla="*/ 215 h 377"/>
                <a:gd name="T4" fmla="*/ 81 w 325"/>
                <a:gd name="T5" fmla="*/ 377 h 377"/>
                <a:gd name="T6" fmla="*/ 0 w 325"/>
                <a:gd name="T7" fmla="*/ 377 h 377"/>
                <a:gd name="T8" fmla="*/ 0 w 325"/>
                <a:gd name="T9" fmla="*/ 0 h 377"/>
                <a:gd name="T10" fmla="*/ 81 w 325"/>
                <a:gd name="T11" fmla="*/ 0 h 377"/>
                <a:gd name="T12" fmla="*/ 81 w 325"/>
                <a:gd name="T13" fmla="*/ 155 h 377"/>
                <a:gd name="T14" fmla="*/ 244 w 325"/>
                <a:gd name="T15" fmla="*/ 155 h 377"/>
                <a:gd name="T16" fmla="*/ 244 w 325"/>
                <a:gd name="T17" fmla="*/ 0 h 377"/>
                <a:gd name="T18" fmla="*/ 325 w 325"/>
                <a:gd name="T19" fmla="*/ 0 h 377"/>
                <a:gd name="T20" fmla="*/ 325 w 325"/>
                <a:gd name="T21" fmla="*/ 377 h 377"/>
                <a:gd name="T22" fmla="*/ 244 w 325"/>
                <a:gd name="T23" fmla="*/ 377 h 377"/>
                <a:gd name="T24" fmla="*/ 244 w 325"/>
                <a:gd name="T25" fmla="*/ 21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377">
                  <a:moveTo>
                    <a:pt x="244" y="215"/>
                  </a:moveTo>
                  <a:lnTo>
                    <a:pt x="81" y="215"/>
                  </a:lnTo>
                  <a:lnTo>
                    <a:pt x="81" y="377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55"/>
                  </a:lnTo>
                  <a:lnTo>
                    <a:pt x="244" y="155"/>
                  </a:lnTo>
                  <a:lnTo>
                    <a:pt x="244" y="0"/>
                  </a:lnTo>
                  <a:lnTo>
                    <a:pt x="325" y="0"/>
                  </a:lnTo>
                  <a:lnTo>
                    <a:pt x="325" y="377"/>
                  </a:lnTo>
                  <a:lnTo>
                    <a:pt x="244" y="377"/>
                  </a:lnTo>
                  <a:lnTo>
                    <a:pt x="244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5" name="Freeform 21"/>
            <p:cNvSpPr>
              <a:spLocks/>
            </p:cNvSpPr>
            <p:nvPr userDrawn="1"/>
          </p:nvSpPr>
          <p:spPr bwMode="auto">
            <a:xfrm>
              <a:off x="2455" y="3008"/>
              <a:ext cx="305" cy="391"/>
            </a:xfrm>
            <a:custGeom>
              <a:avLst/>
              <a:gdLst>
                <a:gd name="T0" fmla="*/ 63 w 129"/>
                <a:gd name="T1" fmla="*/ 164 h 164"/>
                <a:gd name="T2" fmla="*/ 0 w 129"/>
                <a:gd name="T3" fmla="*/ 112 h 164"/>
                <a:gd name="T4" fmla="*/ 35 w 129"/>
                <a:gd name="T5" fmla="*/ 112 h 164"/>
                <a:gd name="T6" fmla="*/ 64 w 129"/>
                <a:gd name="T7" fmla="*/ 139 h 164"/>
                <a:gd name="T8" fmla="*/ 93 w 129"/>
                <a:gd name="T9" fmla="*/ 116 h 164"/>
                <a:gd name="T10" fmla="*/ 65 w 129"/>
                <a:gd name="T11" fmla="*/ 95 h 164"/>
                <a:gd name="T12" fmla="*/ 53 w 129"/>
                <a:gd name="T13" fmla="*/ 92 h 164"/>
                <a:gd name="T14" fmla="*/ 4 w 129"/>
                <a:gd name="T15" fmla="*/ 47 h 164"/>
                <a:gd name="T16" fmla="*/ 67 w 129"/>
                <a:gd name="T17" fmla="*/ 0 h 164"/>
                <a:gd name="T18" fmla="*/ 124 w 129"/>
                <a:gd name="T19" fmla="*/ 45 h 164"/>
                <a:gd name="T20" fmla="*/ 90 w 129"/>
                <a:gd name="T21" fmla="*/ 45 h 164"/>
                <a:gd name="T22" fmla="*/ 64 w 129"/>
                <a:gd name="T23" fmla="*/ 23 h 164"/>
                <a:gd name="T24" fmla="*/ 39 w 129"/>
                <a:gd name="T25" fmla="*/ 44 h 164"/>
                <a:gd name="T26" fmla="*/ 71 w 129"/>
                <a:gd name="T27" fmla="*/ 66 h 164"/>
                <a:gd name="T28" fmla="*/ 84 w 129"/>
                <a:gd name="T29" fmla="*/ 70 h 164"/>
                <a:gd name="T30" fmla="*/ 129 w 129"/>
                <a:gd name="T31" fmla="*/ 114 h 164"/>
                <a:gd name="T32" fmla="*/ 63 w 129"/>
                <a:gd name="T3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64">
                  <a:moveTo>
                    <a:pt x="63" y="164"/>
                  </a:moveTo>
                  <a:cubicBezTo>
                    <a:pt x="29" y="164"/>
                    <a:pt x="1" y="150"/>
                    <a:pt x="0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29"/>
                    <a:pt x="45" y="139"/>
                    <a:pt x="64" y="139"/>
                  </a:cubicBezTo>
                  <a:cubicBezTo>
                    <a:pt x="77" y="139"/>
                    <a:pt x="93" y="132"/>
                    <a:pt x="93" y="116"/>
                  </a:cubicBezTo>
                  <a:cubicBezTo>
                    <a:pt x="93" y="104"/>
                    <a:pt x="83" y="100"/>
                    <a:pt x="65" y="95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29" y="85"/>
                    <a:pt x="4" y="75"/>
                    <a:pt x="4" y="47"/>
                  </a:cubicBezTo>
                  <a:cubicBezTo>
                    <a:pt x="4" y="12"/>
                    <a:pt x="37" y="0"/>
                    <a:pt x="67" y="0"/>
                  </a:cubicBezTo>
                  <a:cubicBezTo>
                    <a:pt x="97" y="0"/>
                    <a:pt x="124" y="11"/>
                    <a:pt x="124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8" y="31"/>
                    <a:pt x="80" y="23"/>
                    <a:pt x="64" y="23"/>
                  </a:cubicBezTo>
                  <a:cubicBezTo>
                    <a:pt x="51" y="23"/>
                    <a:pt x="39" y="30"/>
                    <a:pt x="39" y="44"/>
                  </a:cubicBezTo>
                  <a:cubicBezTo>
                    <a:pt x="39" y="55"/>
                    <a:pt x="49" y="59"/>
                    <a:pt x="71" y="66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112" y="78"/>
                    <a:pt x="129" y="88"/>
                    <a:pt x="129" y="114"/>
                  </a:cubicBezTo>
                  <a:cubicBezTo>
                    <a:pt x="129" y="150"/>
                    <a:pt x="94" y="164"/>
                    <a:pt x="63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6" name="Freeform 22"/>
            <p:cNvSpPr>
              <a:spLocks noEditPoints="1"/>
            </p:cNvSpPr>
            <p:nvPr userDrawn="1"/>
          </p:nvSpPr>
          <p:spPr bwMode="auto">
            <a:xfrm>
              <a:off x="2805" y="3015"/>
              <a:ext cx="296" cy="377"/>
            </a:xfrm>
            <a:custGeom>
              <a:avLst/>
              <a:gdLst>
                <a:gd name="T0" fmla="*/ 0 w 125"/>
                <a:gd name="T1" fmla="*/ 0 h 158"/>
                <a:gd name="T2" fmla="*/ 55 w 125"/>
                <a:gd name="T3" fmla="*/ 0 h 158"/>
                <a:gd name="T4" fmla="*/ 86 w 125"/>
                <a:gd name="T5" fmla="*/ 2 h 158"/>
                <a:gd name="T6" fmla="*/ 119 w 125"/>
                <a:gd name="T7" fmla="*/ 40 h 158"/>
                <a:gd name="T8" fmla="*/ 88 w 125"/>
                <a:gd name="T9" fmla="*/ 75 h 158"/>
                <a:gd name="T10" fmla="*/ 125 w 125"/>
                <a:gd name="T11" fmla="*/ 114 h 158"/>
                <a:gd name="T12" fmla="*/ 62 w 125"/>
                <a:gd name="T13" fmla="*/ 158 h 158"/>
                <a:gd name="T14" fmla="*/ 0 w 125"/>
                <a:gd name="T15" fmla="*/ 158 h 158"/>
                <a:gd name="T16" fmla="*/ 0 w 125"/>
                <a:gd name="T17" fmla="*/ 0 h 158"/>
                <a:gd name="T18" fmla="*/ 55 w 125"/>
                <a:gd name="T19" fmla="*/ 66 h 158"/>
                <a:gd name="T20" fmla="*/ 85 w 125"/>
                <a:gd name="T21" fmla="*/ 44 h 158"/>
                <a:gd name="T22" fmla="*/ 57 w 125"/>
                <a:gd name="T23" fmla="*/ 23 h 158"/>
                <a:gd name="T24" fmla="*/ 33 w 125"/>
                <a:gd name="T25" fmla="*/ 23 h 158"/>
                <a:gd name="T26" fmla="*/ 33 w 125"/>
                <a:gd name="T27" fmla="*/ 66 h 158"/>
                <a:gd name="T28" fmla="*/ 55 w 125"/>
                <a:gd name="T29" fmla="*/ 66 h 158"/>
                <a:gd name="T30" fmla="*/ 58 w 125"/>
                <a:gd name="T31" fmla="*/ 134 h 158"/>
                <a:gd name="T32" fmla="*/ 90 w 125"/>
                <a:gd name="T33" fmla="*/ 111 h 158"/>
                <a:gd name="T34" fmla="*/ 60 w 125"/>
                <a:gd name="T35" fmla="*/ 88 h 158"/>
                <a:gd name="T36" fmla="*/ 33 w 125"/>
                <a:gd name="T37" fmla="*/ 88 h 158"/>
                <a:gd name="T38" fmla="*/ 33 w 125"/>
                <a:gd name="T39" fmla="*/ 134 h 158"/>
                <a:gd name="T40" fmla="*/ 58 w 125"/>
                <a:gd name="T41" fmla="*/ 13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58"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72" y="0"/>
                    <a:pt x="79" y="0"/>
                    <a:pt x="86" y="2"/>
                  </a:cubicBezTo>
                  <a:cubicBezTo>
                    <a:pt x="105" y="6"/>
                    <a:pt x="119" y="19"/>
                    <a:pt x="119" y="40"/>
                  </a:cubicBezTo>
                  <a:cubicBezTo>
                    <a:pt x="119" y="60"/>
                    <a:pt x="106" y="71"/>
                    <a:pt x="88" y="75"/>
                  </a:cubicBezTo>
                  <a:cubicBezTo>
                    <a:pt x="109" y="79"/>
                    <a:pt x="125" y="90"/>
                    <a:pt x="125" y="114"/>
                  </a:cubicBezTo>
                  <a:cubicBezTo>
                    <a:pt x="125" y="149"/>
                    <a:pt x="90" y="158"/>
                    <a:pt x="62" y="158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0" y="0"/>
                  </a:lnTo>
                  <a:close/>
                  <a:moveTo>
                    <a:pt x="55" y="66"/>
                  </a:moveTo>
                  <a:cubicBezTo>
                    <a:pt x="70" y="66"/>
                    <a:pt x="85" y="63"/>
                    <a:pt x="85" y="44"/>
                  </a:cubicBezTo>
                  <a:cubicBezTo>
                    <a:pt x="85" y="28"/>
                    <a:pt x="71" y="23"/>
                    <a:pt x="5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66"/>
                    <a:pt x="33" y="66"/>
                    <a:pt x="33" y="66"/>
                  </a:cubicBezTo>
                  <a:lnTo>
                    <a:pt x="55" y="66"/>
                  </a:lnTo>
                  <a:close/>
                  <a:moveTo>
                    <a:pt x="58" y="134"/>
                  </a:moveTo>
                  <a:cubicBezTo>
                    <a:pt x="74" y="134"/>
                    <a:pt x="90" y="130"/>
                    <a:pt x="90" y="111"/>
                  </a:cubicBezTo>
                  <a:cubicBezTo>
                    <a:pt x="90" y="92"/>
                    <a:pt x="76" y="88"/>
                    <a:pt x="60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134"/>
                    <a:pt x="33" y="134"/>
                    <a:pt x="33" y="134"/>
                  </a:cubicBezTo>
                  <a:lnTo>
                    <a:pt x="58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  <p:sp>
          <p:nvSpPr>
            <p:cNvPr id="37" name="Freeform 23"/>
            <p:cNvSpPr>
              <a:spLocks/>
            </p:cNvSpPr>
            <p:nvPr userDrawn="1"/>
          </p:nvSpPr>
          <p:spPr bwMode="auto">
            <a:xfrm>
              <a:off x="3136" y="3008"/>
              <a:ext cx="332" cy="391"/>
            </a:xfrm>
            <a:custGeom>
              <a:avLst/>
              <a:gdLst>
                <a:gd name="T0" fmla="*/ 74 w 140"/>
                <a:gd name="T1" fmla="*/ 164 h 164"/>
                <a:gd name="T2" fmla="*/ 0 w 140"/>
                <a:gd name="T3" fmla="*/ 83 h 164"/>
                <a:gd name="T4" fmla="*/ 76 w 140"/>
                <a:gd name="T5" fmla="*/ 0 h 164"/>
                <a:gd name="T6" fmla="*/ 139 w 140"/>
                <a:gd name="T7" fmla="*/ 50 h 164"/>
                <a:gd name="T8" fmla="*/ 103 w 140"/>
                <a:gd name="T9" fmla="*/ 50 h 164"/>
                <a:gd name="T10" fmla="*/ 76 w 140"/>
                <a:gd name="T11" fmla="*/ 26 h 164"/>
                <a:gd name="T12" fmla="*/ 36 w 140"/>
                <a:gd name="T13" fmla="*/ 84 h 164"/>
                <a:gd name="T14" fmla="*/ 75 w 140"/>
                <a:gd name="T15" fmla="*/ 138 h 164"/>
                <a:gd name="T16" fmla="*/ 104 w 140"/>
                <a:gd name="T17" fmla="*/ 114 h 164"/>
                <a:gd name="T18" fmla="*/ 140 w 140"/>
                <a:gd name="T19" fmla="*/ 114 h 164"/>
                <a:gd name="T20" fmla="*/ 74 w 140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64">
                  <a:moveTo>
                    <a:pt x="74" y="164"/>
                  </a:moveTo>
                  <a:cubicBezTo>
                    <a:pt x="23" y="164"/>
                    <a:pt x="0" y="131"/>
                    <a:pt x="0" y="83"/>
                  </a:cubicBezTo>
                  <a:cubicBezTo>
                    <a:pt x="0" y="35"/>
                    <a:pt x="26" y="0"/>
                    <a:pt x="76" y="0"/>
                  </a:cubicBezTo>
                  <a:cubicBezTo>
                    <a:pt x="107" y="0"/>
                    <a:pt x="138" y="14"/>
                    <a:pt x="139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34"/>
                    <a:pt x="91" y="26"/>
                    <a:pt x="76" y="26"/>
                  </a:cubicBezTo>
                  <a:cubicBezTo>
                    <a:pt x="45" y="26"/>
                    <a:pt x="36" y="59"/>
                    <a:pt x="36" y="84"/>
                  </a:cubicBezTo>
                  <a:cubicBezTo>
                    <a:pt x="36" y="109"/>
                    <a:pt x="45" y="138"/>
                    <a:pt x="75" y="138"/>
                  </a:cubicBezTo>
                  <a:cubicBezTo>
                    <a:pt x="90" y="138"/>
                    <a:pt x="102" y="130"/>
                    <a:pt x="104" y="114"/>
                  </a:cubicBezTo>
                  <a:cubicBezTo>
                    <a:pt x="140" y="114"/>
                    <a:pt x="140" y="114"/>
                    <a:pt x="140" y="114"/>
                  </a:cubicBezTo>
                  <a:cubicBezTo>
                    <a:pt x="136" y="150"/>
                    <a:pt x="107" y="164"/>
                    <a:pt x="74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800"/>
            </a:p>
          </p:txBody>
        </p:sp>
      </p:grpSp>
    </p:spTree>
    <p:extLst>
      <p:ext uri="{BB962C8B-B14F-4D97-AF65-F5344CB8AC3E}">
        <p14:creationId xmlns:p14="http://schemas.microsoft.com/office/powerpoint/2010/main" val="3740423032"/>
      </p:ext>
    </p:extLst>
  </p:cSld>
  <p:clrMapOvr>
    <a:masterClrMapping/>
  </p:clrMapOvr>
  <p:hf sldNum="0" hd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26BC4-8499-4C62-B6FA-6617DA8989D7}" type="datetimeFigureOut">
              <a:rPr lang="en-GB" smtClean="0"/>
              <a:t>28/05/2025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3C752-8562-4695-AAE6-8D70D81349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0905492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1582014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011624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rgbClr val="000000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0" baseline="0" dirty="0" smtClean="0">
                <a:solidFill>
                  <a:srgbClr val="000000"/>
                </a:solidFill>
                <a:latin typeface="Univers Next for HSBC Medium" panose="020B0603030202020203" pitchFamily="34" charset="0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0" name="HSBC Masterbrand RGBW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1" name="HSBC Masterbrand MonoB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2" name="HSBC Masterbrand MonoW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25" name="HSBC Masterbrand RGBB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429854"/>
      </p:ext>
    </p:extLst>
  </p:cSld>
  <p:clrMapOvr>
    <a:masterClrMapping/>
  </p:clrMapOvr>
  <p:hf hd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5509337"/>
      </p:ext>
    </p:extLst>
  </p:cSld>
  <p:clrMapOvr>
    <a:masterClrMapping/>
  </p:clrMapOvr>
  <p:hf hd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692408"/>
      </p:ext>
    </p:extLst>
  </p:cSld>
  <p:clrMapOvr>
    <a:masterClrMapping/>
  </p:clrMapOvr>
  <p:hf hd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 dirty="0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 dirty="0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 dirty="0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 dirty="0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 dirty="0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507968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317668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9852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9575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tx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82025"/>
      </p:ext>
    </p:extLst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0" baseline="0" dirty="0" smtClean="0">
                <a:solidFill>
                  <a:schemeClr val="tx1"/>
                </a:solidFill>
                <a:latin typeface="Univers Next for HSBC Medium" panose="020B06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29" name="Footer Placeholder 1"/>
          <p:cNvSpPr>
            <a:spLocks noGrp="1"/>
          </p:cNvSpPr>
          <p:nvPr userDrawn="1"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7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29651"/>
      </p:ext>
    </p:extLst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>
                <a:latin typeface="Univers Next for HSBC Light" panose="020B0403030202020203" pitchFamily="34" charset="0"/>
              </a:defRPr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>
                <a:latin typeface="Univers Next for HSBC Light" panose="020B0403030202020203" pitchFamily="34" charset="0"/>
              </a:defRPr>
            </a:lvl1pPr>
            <a:lvl2pPr>
              <a:defRPr sz="1125">
                <a:latin typeface="Univers Next for HSBC Light" panose="020B0403030202020203" pitchFamily="34" charset="0"/>
              </a:defRPr>
            </a:lvl2pPr>
            <a:lvl3pPr>
              <a:defRPr sz="938">
                <a:latin typeface="Univers Next for HSBC Light" panose="020B0403030202020203" pitchFamily="34" charset="0"/>
              </a:defRPr>
            </a:lvl3pPr>
            <a:lvl4pPr>
              <a:defRPr sz="844">
                <a:latin typeface="Univers Next for HSBC Light" panose="020B0403030202020203" pitchFamily="34" charset="0"/>
              </a:defRPr>
            </a:lvl4pPr>
            <a:lvl5pPr>
              <a:defRPr sz="750">
                <a:latin typeface="Univers Next for HSBC Light" panose="020B0403030202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53334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83515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</p:spTree>
    <p:extLst>
      <p:ext uri="{BB962C8B-B14F-4D97-AF65-F5344CB8AC3E}">
        <p14:creationId xmlns:p14="http://schemas.microsoft.com/office/powerpoint/2010/main" val="2200597789"/>
      </p:ext>
    </p:extLst>
  </p:cSld>
  <p:clrMapOvr>
    <a:masterClrMapping/>
  </p:clrMapOvr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50032"/>
      </p:ext>
    </p:extLst>
  </p:cSld>
  <p:clrMapOvr>
    <a:masterClrMapping/>
  </p:clrMapOvr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7" name="HSBC Masterbrand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8" name="HSBC Masterbrand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9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  <p:pic>
        <p:nvPicPr>
          <p:cNvPr id="10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60321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&amp;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7544" y="455098"/>
            <a:ext cx="10836918" cy="233782"/>
          </a:xfrm>
        </p:spPr>
        <p:txBody>
          <a:bodyPr bIns="0">
            <a:spAutoFit/>
          </a:bodyPr>
          <a:lstStyle>
            <a:lvl1pPr>
              <a:tabLst>
                <a:tab pos="342314" algn="l"/>
              </a:tabLst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add title</a:t>
            </a:r>
          </a:p>
        </p:txBody>
      </p:sp>
      <p:sp>
        <p:nvSpPr>
          <p:cNvPr id="7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7661997" y="6502697"/>
            <a:ext cx="3859929" cy="183453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algn="r">
              <a:defRPr lang="en-GB" b="0" dirty="0">
                <a:solidFill>
                  <a:schemeClr val="tx1"/>
                </a:solidFill>
                <a:ea typeface="+mn-ea"/>
              </a:defRPr>
            </a:lvl1pPr>
          </a:lstStyle>
          <a:p>
            <a:endParaRPr lang="en-GB" dirty="0"/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677542" y="6345026"/>
            <a:ext cx="10836918" cy="148412"/>
          </a:xfrm>
        </p:spPr>
        <p:txBody>
          <a:bodyPr tIns="54000"/>
          <a:lstStyle>
            <a:lvl1pPr marL="170235" indent="-170235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+mj-lt"/>
              <a:buAutoNum type="arabicPeriod"/>
              <a:defRPr sz="662"/>
            </a:lvl1pPr>
          </a:lstStyle>
          <a:p>
            <a:pPr lvl="0"/>
            <a:r>
              <a:rPr lang="en-GB" noProof="0" dirty="0"/>
              <a:t>Click to add note(s)</a:t>
            </a:r>
          </a:p>
        </p:txBody>
      </p:sp>
      <p:sp>
        <p:nvSpPr>
          <p:cNvPr id="6" name="Line 10"/>
          <p:cNvSpPr>
            <a:spLocks noChangeShapeType="1"/>
          </p:cNvSpPr>
          <p:nvPr userDrawn="1"/>
        </p:nvSpPr>
        <p:spPr bwMode="gray">
          <a:xfrm>
            <a:off x="677547" y="6291203"/>
            <a:ext cx="10846246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85947" tIns="42973" rIns="85947" bIns="42973" anchor="ctr">
            <a:noAutofit/>
          </a:bodyPr>
          <a:lstStyle/>
          <a:p>
            <a:pPr>
              <a:buClr>
                <a:srgbClr val="FF0000"/>
              </a:buClr>
            </a:pPr>
            <a:endParaRPr lang="en-GB" sz="1702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5952483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 txBox="1">
            <a:spLocks/>
          </p:cNvSpPr>
          <p:nvPr userDrawn="1"/>
        </p:nvSpPr>
        <p:spPr>
          <a:xfrm>
            <a:off x="372220" y="140161"/>
            <a:ext cx="6220643" cy="3098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76216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3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125" i="1" dirty="0">
                <a:solidFill>
                  <a:prstClr val="black"/>
                </a:solidFill>
              </a:rPr>
              <a:t>On-Boarding &amp; KYC SBI Executive Forum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0931273" y="6386512"/>
            <a:ext cx="184731" cy="294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13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0931273" y="6386512"/>
            <a:ext cx="184731" cy="294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sz="1313" dirty="0">
              <a:solidFill>
                <a:schemeClr val="tx1"/>
              </a:solidFill>
            </a:endParaRP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0"/>
          </p:nvPr>
        </p:nvSpPr>
        <p:spPr>
          <a:xfrm>
            <a:off x="10255818" y="6463885"/>
            <a:ext cx="1936183" cy="364628"/>
          </a:xfrm>
        </p:spPr>
        <p:txBody>
          <a:bodyPr/>
          <a:lstStyle>
            <a:lvl1pPr algn="r">
              <a:defRPr/>
            </a:lvl1pPr>
          </a:lstStyle>
          <a:p>
            <a:endParaRPr lang="en-GB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760452" y="6356450"/>
            <a:ext cx="461374" cy="3646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5A8F-1595-406D-AEDB-8438F4CFB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03063"/>
      </p:ext>
    </p:extLst>
  </p:cSld>
  <p:clrMapOvr>
    <a:masterClrMapping/>
  </p:clrMapOvr>
  <p:hf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05" y="1826121"/>
            <a:ext cx="10515990" cy="43502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746168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05" y="1826121"/>
            <a:ext cx="10515990" cy="435024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861576"/>
      </p:ext>
    </p:extLst>
  </p:cSld>
  <p:clrMapOvr>
    <a:masterClrMapping/>
  </p:clrMapOvr>
  <p:hf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5" y="775962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212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5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4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3316916"/>
      </p:ext>
    </p:extLst>
  </p:cSld>
  <p:clrMapOvr>
    <a:masterClrMapping/>
  </p:clrMapOvr>
  <p:hf hd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gray">
          <a:xfrm>
            <a:off x="36" y="975864"/>
            <a:ext cx="12191999" cy="5428149"/>
          </a:xfrm>
          <a:prstGeom prst="rect">
            <a:avLst/>
          </a:prstGeom>
          <a:gradFill flip="none" rotWithShape="1">
            <a:gsLst>
              <a:gs pos="43000">
                <a:srgbClr val="F2F2F2"/>
              </a:gs>
              <a:gs pos="0">
                <a:srgbClr val="D6D6D6"/>
              </a:gs>
              <a:gs pos="100000">
                <a:srgbClr val="FFFFFF"/>
              </a:gs>
            </a:gsLst>
            <a:path path="circle">
              <a:fillToRect l="50000" t="50000" r="50000" b="50000"/>
            </a:path>
            <a:tileRect/>
          </a:gra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254000" dist="50800" dir="5400000" sx="101000" sy="101000" algn="tr" rotWithShape="0">
              <a:srgbClr val="626469">
                <a:alpha val="30000"/>
              </a:srgbClr>
            </a:outerShdw>
          </a:effectLst>
        </p:spPr>
        <p:txBody>
          <a:bodyPr wrap="none" lIns="82820" tIns="41409" rIns="82820" bIns="41409" anchor="ctr"/>
          <a:lstStyle/>
          <a:p>
            <a:pPr algn="ctr" defTabSz="777833">
              <a:spcBef>
                <a:spcPct val="50000"/>
              </a:spcBef>
              <a:defRPr/>
            </a:pPr>
            <a:endParaRPr lang="en-US" sz="500" b="1" i="1" dirty="0">
              <a:solidFill>
                <a:srgbClr val="000000"/>
              </a:solidFill>
              <a:latin typeface="+mn-lt"/>
              <a:cs typeface="+mn-cs"/>
            </a:endParaRPr>
          </a:p>
        </p:txBody>
      </p:sp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74" y="294414"/>
            <a:ext cx="10836919" cy="68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8373245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011624" y="5933638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37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7"/>
            <a:ext cx="3662075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5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0" kern="1200" dirty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5" y="966460"/>
            <a:ext cx="11402816" cy="375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7" b="0" baseline="0" dirty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  <a:cs typeface="+mn-cs"/>
              </a:defRPr>
            </a:lvl1pPr>
          </a:lstStyle>
          <a:p>
            <a:pPr marL="0" marR="0" lvl="0" indent="0" algn="l" defTabSz="845319" rtl="0" eaLnBrk="0" fontAlgn="base" latinLnBrk="0" hangingPunct="0">
              <a:lnSpc>
                <a:spcPct val="100000"/>
              </a:lnSpc>
              <a:spcBef>
                <a:spcPts val="187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02816" cy="377190"/>
          </a:xfrm>
        </p:spPr>
        <p:txBody>
          <a:bodyPr bIns="0"/>
          <a:lstStyle>
            <a:lvl1pPr>
              <a:defRPr lang="en-US" sz="2437" b="0" baseline="0" dirty="0" smtClean="0">
                <a:solidFill>
                  <a:schemeClr val="bg1"/>
                </a:solidFill>
                <a:latin typeface="Univers Next for HSBC Medium" panose="020B0603030202020203" pitchFamily="34" charset="0"/>
                <a:ea typeface="SimHei"/>
                <a:cs typeface="+mj-cs"/>
              </a:defRPr>
            </a:lvl1pPr>
          </a:lstStyle>
          <a:p>
            <a:pPr lvl="0" algn="l" defTabSz="1092367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0" name="HSBC Masterbrand RGBW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6"/>
            <a:ext cx="2200242" cy="1156465"/>
          </a:xfrm>
          <a:prstGeom prst="rect">
            <a:avLst/>
          </a:prstGeom>
        </p:spPr>
      </p:pic>
      <p:pic>
        <p:nvPicPr>
          <p:cNvPr id="11" name="HSBC Masterbrand MonoB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6"/>
            <a:ext cx="2200242" cy="1156465"/>
          </a:xfrm>
          <a:prstGeom prst="rect">
            <a:avLst/>
          </a:prstGeom>
        </p:spPr>
      </p:pic>
      <p:pic>
        <p:nvPicPr>
          <p:cNvPr id="12" name="HSBC Masterbrand MonoW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6"/>
            <a:ext cx="2200242" cy="1156465"/>
          </a:xfrm>
          <a:prstGeom prst="rect">
            <a:avLst/>
          </a:prstGeom>
        </p:spPr>
      </p:pic>
      <p:pic>
        <p:nvPicPr>
          <p:cNvPr id="18" name="HSBC Masterbrand RGBW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6"/>
            <a:ext cx="2200242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9967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97408"/>
      </p:ext>
    </p:extLst>
  </p:cSld>
  <p:clrMapOvr>
    <a:masterClrMapping/>
  </p:clrMapOvr>
  <p:hf hd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45384"/>
      </p:ext>
    </p:extLst>
  </p:cSld>
  <p:clrMapOvr>
    <a:masterClrMapping/>
  </p:clrMapOvr>
  <p:hf hd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3846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91722"/>
      </p:ext>
    </p:extLst>
  </p:cSld>
  <p:clrMapOvr>
    <a:masterClrMapping/>
  </p:clrMapOvr>
  <p:hf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9815432"/>
      </p:ext>
    </p:extLst>
  </p:cSld>
  <p:clrMapOvr>
    <a:masterClrMapping/>
  </p:clrMapOvr>
  <p:hf hd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651631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341274"/>
      </p:ext>
    </p:extLst>
  </p:cSld>
  <p:clrMapOvr>
    <a:masterClrMapping/>
  </p:clrMapOvr>
  <p:hf hd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95359"/>
      </p:ext>
    </p:extLst>
  </p:cSld>
  <p:clrMapOvr>
    <a:masterClrMapping/>
  </p:clrMapOvr>
  <p:hf hd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39151691"/>
      </p:ext>
    </p:extLst>
  </p:cSld>
  <p:clrMapOvr>
    <a:masterClrMapping/>
  </p:clrMapOvr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498102"/>
      </p:ext>
    </p:extLst>
  </p:cSld>
  <p:clrMapOvr>
    <a:masterClrMapping/>
  </p:clrMapOvr>
  <p:hf hd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075011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162953"/>
      </p:ext>
    </p:extLst>
  </p:cSld>
  <p:clrMapOvr>
    <a:masterClrMapping/>
  </p:clrMapOvr>
  <p:hf hd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38164682"/>
      </p:ext>
    </p:extLst>
  </p:cSld>
  <p:clrMapOvr>
    <a:masterClrMapping/>
  </p:clrMapOvr>
  <p:hf sldNum="0"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48182"/>
      </p:ext>
    </p:extLst>
  </p:cSld>
  <p:clrMapOvr>
    <a:masterClrMapping/>
  </p:clrMapOvr>
  <p:hf hd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781053"/>
      </p:ext>
    </p:extLst>
  </p:cSld>
  <p:clrMapOvr>
    <a:masterClrMapping/>
  </p:clrMapOvr>
  <p:hf hd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44139"/>
      </p:ext>
    </p:extLst>
  </p:cSld>
  <p:clrMapOvr>
    <a:masterClrMapping/>
  </p:clrMapOvr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905977"/>
      </p:ext>
    </p:extLst>
  </p:cSld>
  <p:clrMapOvr>
    <a:masterClrMapping/>
  </p:clrMapOvr>
  <p:hf hd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0214498"/>
      </p:ext>
    </p:extLst>
  </p:cSld>
  <p:clrMapOvr>
    <a:masterClrMapping/>
  </p:clrMapOvr>
  <p:hf hd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6980407"/>
      </p:ext>
    </p:extLst>
  </p:cSld>
  <p:clrMapOvr>
    <a:masterClrMapping/>
  </p:clrMapOvr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15989"/>
      </p:ext>
    </p:extLst>
  </p:cSld>
  <p:clrMapOvr>
    <a:masterClrMapping/>
  </p:clrMapOvr>
  <p:hf hd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126034"/>
      </p:ext>
    </p:extLst>
  </p:cSld>
  <p:clrMapOvr>
    <a:masterClrMapping/>
  </p:clrMapOvr>
  <p:hf hd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516821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896009"/>
      </p:ext>
    </p:extLst>
  </p:cSld>
  <p:clrMapOvr>
    <a:masterClrMapping/>
  </p:clrMapOvr>
  <p:hf hd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993305"/>
      </p:ext>
    </p:extLst>
  </p:cSld>
  <p:clrMapOvr>
    <a:masterClrMapping/>
  </p:clrMapOvr>
  <p:hf sldNum="0" hd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7931291"/>
      </p:ext>
    </p:extLst>
  </p:cSld>
  <p:clrMapOvr>
    <a:masterClrMapping/>
  </p:clrMapOvr>
  <p:hf sldNum="0" hd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065342" y="497151"/>
            <a:ext cx="2718671" cy="254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899A84-0A7C-4488-B245-0310F52DBB74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773239"/>
            <a:ext cx="11412539" cy="3817937"/>
          </a:xfrm>
        </p:spPr>
        <p:txBody>
          <a:bodyPr>
            <a:normAutofit/>
          </a:bodyPr>
          <a:lstStyle>
            <a:lvl1pPr marL="199800" indent="-199800">
              <a:buNone/>
              <a:defRPr sz="3200">
                <a:solidFill>
                  <a:schemeClr val="tx1"/>
                </a:solidFill>
              </a:defRPr>
            </a:lvl1pPr>
            <a:lvl2pPr marL="270272" indent="0" algn="r"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“Click to edit Master text styles”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3632" y="905705"/>
            <a:ext cx="11400381" cy="324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54615-8DB3-4568-8558-08441384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XX Month 20XX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52417"/>
      </p:ext>
    </p:extLst>
  </p:cSld>
  <p:clrMapOvr>
    <a:masterClrMapping/>
  </p:clrMapOvr>
  <p:hf hdr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54296"/>
      </p:ext>
    </p:extLst>
  </p:cSld>
  <p:clrMapOvr>
    <a:masterClrMapping/>
  </p:clrMapOvr>
  <p:hf hd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440227"/>
      </p:ext>
    </p:extLst>
  </p:cSld>
  <p:clrMapOvr>
    <a:masterClrMapping/>
  </p:clrMapOvr>
  <p:hf hd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584658"/>
      </p:ext>
    </p:extLst>
  </p:cSld>
  <p:clrMapOvr>
    <a:masterClrMapping/>
  </p:clrMapOvr>
  <p:hf hd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3200902"/>
      </p:ext>
    </p:extLst>
  </p:cSld>
  <p:clrMapOvr>
    <a:masterClrMapping/>
  </p:clrMapOvr>
  <p:hf hd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46978"/>
      </p:ext>
    </p:extLst>
  </p:cSld>
  <p:clrMapOvr>
    <a:masterClrMapping/>
  </p:clrMapOvr>
  <p:hf hd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610353"/>
      </p:ext>
    </p:extLst>
  </p:cSld>
  <p:clrMapOvr>
    <a:masterClrMapping/>
  </p:clrMapOvr>
  <p:hf hd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46531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9642968"/>
      </p:ext>
    </p:extLst>
  </p:cSld>
  <p:clrMapOvr>
    <a:masterClrMapping/>
  </p:clrMapOvr>
  <p:hf hd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69045"/>
      </p:ext>
    </p:extLst>
  </p:cSld>
  <p:clrMapOvr>
    <a:masterClrMapping/>
  </p:clrMapOvr>
  <p:hf hd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8601987"/>
      </p:ext>
    </p:extLst>
  </p:cSld>
  <p:clrMapOvr>
    <a:masterClrMapping/>
  </p:clrMapOvr>
  <p:hf hd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71828396"/>
      </p:ext>
    </p:extLst>
  </p:cSld>
  <p:clrMapOvr>
    <a:masterClrMapping/>
  </p:clrMapOvr>
  <p:hf sldNum="0" hd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6667758"/>
      </p:ext>
    </p:extLst>
  </p:cSld>
  <p:clrMapOvr>
    <a:masterClrMapping/>
  </p:clrMapOvr>
  <p:hf sldNum="0" hd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9065342" y="497151"/>
            <a:ext cx="2718671" cy="25417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E899A84-0A7C-4488-B245-0310F52DBB74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71475" y="1773239"/>
            <a:ext cx="11412539" cy="3817937"/>
          </a:xfrm>
        </p:spPr>
        <p:txBody>
          <a:bodyPr>
            <a:normAutofit/>
          </a:bodyPr>
          <a:lstStyle>
            <a:lvl1pPr marL="199800" indent="-199800">
              <a:buNone/>
              <a:defRPr sz="3200">
                <a:solidFill>
                  <a:schemeClr val="tx1"/>
                </a:solidFill>
              </a:defRPr>
            </a:lvl1pPr>
            <a:lvl2pPr marL="270272" indent="0" algn="r">
              <a:buNone/>
              <a:defRPr sz="2000">
                <a:solidFill>
                  <a:schemeClr val="tx1"/>
                </a:solidFill>
              </a:defRPr>
            </a:lvl2pPr>
          </a:lstStyle>
          <a:p>
            <a:pPr lvl="0"/>
            <a:r>
              <a:rPr lang="en-US" dirty="0"/>
              <a:t>“Click to edit Master text styles”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383632" y="905705"/>
            <a:ext cx="11400381" cy="3244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F54615-8DB3-4568-8558-084413843D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XX Month 20XX</a:t>
            </a:r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462129"/>
      </p:ext>
    </p:extLst>
  </p:cSld>
  <p:clrMapOvr>
    <a:masterClrMapping/>
  </p:clrMapOvr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45904"/>
      </p:ext>
    </p:extLst>
  </p:cSld>
  <p:clrMapOvr>
    <a:masterClrMapping/>
  </p:clrMapOvr>
  <p:hf hd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5703738"/>
      </p:ext>
    </p:extLst>
  </p:cSld>
  <p:clrMapOvr>
    <a:masterClrMapping/>
  </p:clrMapOvr>
  <p:hf hd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" y="0"/>
            <a:ext cx="12191583" cy="68580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D7D8D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4" name="Co-branding logo" hidden="1"/>
          <p:cNvGrpSpPr/>
          <p:nvPr userDrawn="1"/>
        </p:nvGrpSpPr>
        <p:grpSpPr>
          <a:xfrm>
            <a:off x="2345157" y="5933637"/>
            <a:ext cx="1004413" cy="692262"/>
            <a:chOff x="2117251" y="6274418"/>
            <a:chExt cx="1071243" cy="738413"/>
          </a:xfrm>
        </p:grpSpPr>
        <p:cxnSp>
          <p:nvCxnSpPr>
            <p:cNvPr id="26" name="Straight Connector 25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Rectangle 26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184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Master title"/>
          <p:cNvSpPr>
            <a:spLocks noGrp="1"/>
          </p:cNvSpPr>
          <p:nvPr>
            <p:ph type="title"/>
          </p:nvPr>
        </p:nvSpPr>
        <p:spPr>
          <a:xfrm>
            <a:off x="382804" y="466896"/>
            <a:ext cx="1140281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pic>
        <p:nvPicPr>
          <p:cNvPr id="17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9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20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44569"/>
      </p:ext>
    </p:extLst>
  </p:cSld>
  <p:clrMapOvr>
    <a:masterClrMapping/>
  </p:clrMapOvr>
  <p:hf hd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203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40484"/>
      </p:ext>
    </p:extLst>
  </p:cSld>
  <p:clrMapOvr>
    <a:masterClrMapping/>
  </p:clrMapOvr>
  <p:hf hd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7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sp>
        <p:nvSpPr>
          <p:cNvPr id="20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08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362929"/>
      </p:ext>
    </p:extLst>
  </p:cSld>
  <p:clrMapOvr>
    <a:masterClrMapping/>
  </p:clrMapOvr>
  <p:hf hd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bg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bg1"/>
              </a:solidFill>
              <a:latin typeface="+mn-lt"/>
              <a:ea typeface="SimHei"/>
            </a:endParaRPr>
          </a:p>
        </p:txBody>
      </p:sp>
      <p:pic>
        <p:nvPicPr>
          <p:cNvPr id="15" name="HSBC UK RGBB" hidden="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0390612"/>
      </p:ext>
    </p:extLst>
  </p:cSld>
  <p:clrMapOvr>
    <a:masterClrMapping/>
  </p:clrMapOvr>
  <p:hf hd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5277175"/>
      </p:ext>
    </p:extLst>
  </p:cSld>
  <p:clrMapOvr>
    <a:masterClrMapping/>
  </p:clrMapOvr>
  <p:hf hd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8" y="0"/>
            <a:ext cx="12193488" cy="6858000"/>
          </a:xfrm>
          <a:prstGeom prst="rect">
            <a:avLst/>
          </a:prstGeom>
        </p:spPr>
      </p:pic>
      <p:sp>
        <p:nvSpPr>
          <p:cNvPr id="305" name="Master subtitle"/>
          <p:cNvSpPr>
            <a:spLocks noGrp="1"/>
          </p:cNvSpPr>
          <p:nvPr userDrawn="1">
            <p:ph type="body" sz="quarter" idx="13"/>
          </p:nvPr>
        </p:nvSpPr>
        <p:spPr>
          <a:xfrm>
            <a:off x="382804" y="966461"/>
            <a:ext cx="1140281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89" y="6346881"/>
            <a:ext cx="160822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845344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15" name="HSBC UK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6" name="HSBC UK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7" name="HSBC UK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pic>
        <p:nvPicPr>
          <p:cNvPr id="18" name="HSBC UK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533775" cy="1156465"/>
          </a:xfrm>
          <a:prstGeom prst="rect">
            <a:avLst/>
          </a:prstGeom>
        </p:spPr>
      </p:pic>
      <p:sp>
        <p:nvSpPr>
          <p:cNvPr id="10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49695"/>
      </p:ext>
    </p:extLst>
  </p:cSld>
  <p:clrMapOvr>
    <a:masterClrMapping/>
  </p:clrMapOvr>
  <p:hf hd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804" y="775961"/>
            <a:ext cx="1140281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sz="1688" dirty="0"/>
            </a:lvl1pPr>
          </a:lstStyle>
          <a:p>
            <a:pPr marR="0" lvl="0" defTabSz="845344" latinLnBrk="0">
              <a:lnSpc>
                <a:spcPct val="100000"/>
              </a:lnSpc>
              <a:spcBef>
                <a:spcPts val="188"/>
              </a:spcBef>
              <a:buSzTx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4" y="466895"/>
            <a:ext cx="1140281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4" y="1253133"/>
            <a:ext cx="11402845" cy="5023485"/>
          </a:xfrm>
          <a:prstGeom prst="rect">
            <a:avLst/>
          </a:prstGeom>
        </p:spPr>
        <p:txBody>
          <a:bodyPr lIns="0" tIns="0" rIns="0" bIns="0"/>
          <a:lstStyle>
            <a:lvl1pPr>
              <a:defRPr lang="en-US" sz="1125" dirty="0" smtClean="0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222456"/>
      </p:ext>
    </p:extLst>
  </p:cSld>
  <p:clrMapOvr>
    <a:masterClrMapping/>
  </p:clrMapOvr>
  <p:hf hd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2445303"/>
      </p:ext>
    </p:extLst>
  </p:cSld>
  <p:clrMapOvr>
    <a:masterClrMapping/>
  </p:clrMapOvr>
  <p:hf hd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100888"/>
      </p:ext>
    </p:extLst>
  </p:cSld>
  <p:clrMapOvr>
    <a:masterClrMapping/>
  </p:clrMapOvr>
  <p:hf hd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03 Content Placeholder"/>
          <p:cNvSpPr>
            <a:spLocks noGrp="1"/>
          </p:cNvSpPr>
          <p:nvPr>
            <p:ph sz="quarter" idx="15"/>
          </p:nvPr>
        </p:nvSpPr>
        <p:spPr>
          <a:xfrm>
            <a:off x="677394" y="4682405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02 Content Placeholder"/>
          <p:cNvSpPr>
            <a:spLocks noGrp="1"/>
          </p:cNvSpPr>
          <p:nvPr>
            <p:ph sz="quarter" idx="14"/>
          </p:nvPr>
        </p:nvSpPr>
        <p:spPr>
          <a:xfrm>
            <a:off x="677394" y="2999682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01 Content Placeholder"/>
          <p:cNvSpPr>
            <a:spLocks noGrp="1"/>
          </p:cNvSpPr>
          <p:nvPr>
            <p:ph sz="quarter" idx="13"/>
          </p:nvPr>
        </p:nvSpPr>
        <p:spPr>
          <a:xfrm>
            <a:off x="677394" y="1316960"/>
            <a:ext cx="10837217" cy="153994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0860302"/>
      </p:ext>
    </p:extLst>
  </p:cSld>
  <p:clrMapOvr>
    <a:masterClrMapping/>
  </p:clrMapOvr>
  <p:hf sldNum="0" hd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title"/>
          <p:cNvSpPr>
            <a:spLocks noGrp="1" noChangeArrowheads="1"/>
          </p:cNvSpPr>
          <p:nvPr>
            <p:ph type="title"/>
          </p:nvPr>
        </p:nvSpPr>
        <p:spPr bwMode="auto">
          <a:xfrm>
            <a:off x="677544" y="294388"/>
            <a:ext cx="10836919" cy="324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18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77543" y="690604"/>
            <a:ext cx="7884110" cy="144126"/>
          </a:xfrm>
        </p:spPr>
        <p:txBody>
          <a:bodyPr>
            <a:noAutofit/>
          </a:bodyPr>
          <a:lstStyle>
            <a:lvl1pPr>
              <a:defRPr sz="1134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611962"/>
      </p:ext>
    </p:extLst>
  </p:cSld>
  <p:clrMapOvr>
    <a:masterClrMapping/>
  </p:clrMapOvr>
  <p:hf sldNum="0" hd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246E06D9-D813-4FC5-B728-2BEFC89F54F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0" imgH="469" progId="TCLayout.ActiveDocument.1">
                  <p:embed/>
                </p:oleObj>
              </mc:Choice>
              <mc:Fallback>
                <p:oleObj name="think-cell Slide" r:id="rId3" imgW="470" imgH="469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246E06D9-D813-4FC5-B728-2BEFC89F54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3457" y="1747779"/>
            <a:ext cx="11400555" cy="4429186"/>
          </a:xfrm>
        </p:spPr>
        <p:txBody>
          <a:bodyPr/>
          <a:lstStyle>
            <a:lvl1pPr>
              <a:buSzPct val="90000"/>
              <a:defRPr/>
            </a:lvl1pPr>
            <a:lvl2pPr>
              <a:buSzPct val="100000"/>
              <a:defRPr/>
            </a:lvl2pPr>
            <a:lvl3pPr>
              <a:buSzPct val="90000"/>
              <a:defRPr/>
            </a:lvl3pPr>
            <a:lvl4pPr>
              <a:buSzPct val="90000"/>
              <a:defRPr/>
            </a:lvl4pPr>
            <a:lvl5pPr>
              <a:buSzPct val="90000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65342" y="6596009"/>
            <a:ext cx="2718671" cy="25417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lnSpc>
                <a:spcPct val="100000"/>
              </a:lnSpc>
              <a:defRPr sz="1050">
                <a:solidFill>
                  <a:schemeClr val="tx1"/>
                </a:solidFill>
              </a:defRPr>
            </a:lvl1pPr>
          </a:lstStyle>
          <a:p>
            <a:fld id="{1E899A84-0A7C-4488-B245-0310F52DBB7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5138666"/>
      </p:ext>
    </p:extLst>
  </p:cSld>
  <p:clrMapOvr>
    <a:masterClrMapping/>
  </p:clrMapOvr>
  <p:hf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692"/>
            <a:ext cx="12192000" cy="6852617"/>
          </a:xfrm>
          <a:prstGeom prst="rect">
            <a:avLst/>
          </a:prstGeom>
        </p:spPr>
      </p:pic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0988" y="1685134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13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0988" y="2014757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135" b="1" kern="1200" dirty="0" smtClean="0">
                <a:solidFill>
                  <a:schemeClr val="tx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80988" y="888779"/>
            <a:ext cx="11213355" cy="3783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459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80988" y="392882"/>
            <a:ext cx="11213355" cy="378388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459" b="1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" y="5707874"/>
            <a:ext cx="2722122" cy="1150126"/>
          </a:xfrm>
          <a:prstGeom prst="rect">
            <a:avLst/>
          </a:prstGeom>
        </p:spPr>
      </p:pic>
      <p:grpSp>
        <p:nvGrpSpPr>
          <p:cNvPr id="22" name="co-branding logo" hidden="1"/>
          <p:cNvGrpSpPr/>
          <p:nvPr userDrawn="1"/>
        </p:nvGrpSpPr>
        <p:grpSpPr>
          <a:xfrm>
            <a:off x="2489358" y="5933792"/>
            <a:ext cx="1259514" cy="698324"/>
            <a:chOff x="2117251" y="6274418"/>
            <a:chExt cx="1071243" cy="738413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812180">
                <a:spcBef>
                  <a:spcPct val="50000"/>
                </a:spcBef>
              </a:pPr>
              <a:r>
                <a:rPr lang="en-US" sz="567" dirty="0">
                  <a:solidFill>
                    <a:srgbClr val="000000"/>
                  </a:solidFill>
                </a:rPr>
                <a:t>CO-BRANDING LOGO</a:t>
              </a:r>
            </a:p>
          </p:txBody>
        </p:sp>
        <p:cxnSp>
          <p:nvCxnSpPr>
            <p:cNvPr id="29" name="Straight Connector 28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1916541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5" tIns="42863" rIns="85725" bIns="42863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61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6" y="2290117"/>
            <a:ext cx="4574047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88"/>
            </a:p>
          </p:txBody>
        </p:sp>
      </p:grpSp>
      <p:sp>
        <p:nvSpPr>
          <p:cNvPr id="11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8841176"/>
      </p:ext>
    </p:extLst>
  </p:cSld>
  <p:clrMapOvr>
    <a:masterClrMapping/>
  </p:clrMapOvr>
  <p:hf hd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744" b="9866"/>
          <a:stretch/>
        </p:blipFill>
        <p:spPr>
          <a:xfrm>
            <a:off x="9" y="1137"/>
            <a:ext cx="12191991" cy="6848872"/>
          </a:xfrm>
          <a:prstGeom prst="rect">
            <a:avLst/>
          </a:prstGeom>
        </p:spPr>
      </p:pic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80988" y="1685134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13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80988" y="2014757"/>
            <a:ext cx="2687764" cy="17464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13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80988" y="888779"/>
            <a:ext cx="11213355" cy="37838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459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80988" y="392882"/>
            <a:ext cx="11213355" cy="378388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459" b="1" smtClean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22" name="co-branding logo" hidden="1"/>
          <p:cNvGrpSpPr/>
          <p:nvPr userDrawn="1"/>
        </p:nvGrpSpPr>
        <p:grpSpPr>
          <a:xfrm>
            <a:off x="2489358" y="5933792"/>
            <a:ext cx="1259514" cy="698324"/>
            <a:chOff x="2117251" y="6274418"/>
            <a:chExt cx="1071243" cy="738413"/>
          </a:xfrm>
        </p:grpSpPr>
        <p:sp>
          <p:nvSpPr>
            <p:cNvPr id="23" name="Rectangle 22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defTabSz="812180">
                <a:spcBef>
                  <a:spcPct val="50000"/>
                </a:spcBef>
              </a:pPr>
              <a:r>
                <a:rPr lang="en-US" sz="567" dirty="0">
                  <a:solidFill>
                    <a:srgbClr val="000000"/>
                  </a:solidFill>
                </a:rPr>
                <a:t>CO-BRANDING LOGO</a:t>
              </a:r>
            </a:p>
          </p:txBody>
        </p:sp>
        <p:cxnSp>
          <p:nvCxnSpPr>
            <p:cNvPr id="29" name="Straight Connector 28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" y="5707874"/>
            <a:ext cx="2189496" cy="115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46276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"/>
            <a:ext cx="12192000" cy="6857163"/>
          </a:xfrm>
          <a:prstGeom prst="rect">
            <a:avLst/>
          </a:prstGeom>
        </p:spPr>
      </p:pic>
      <p:sp>
        <p:nvSpPr>
          <p:cNvPr id="88" name="Master subtitle"/>
          <p:cNvSpPr>
            <a:spLocks noGrp="1"/>
          </p:cNvSpPr>
          <p:nvPr>
            <p:ph type="body" sz="quarter" idx="13"/>
          </p:nvPr>
        </p:nvSpPr>
        <p:spPr>
          <a:xfrm>
            <a:off x="382805" y="966460"/>
            <a:ext cx="11402816" cy="3017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961" b="1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680040" rtl="0" eaLnBrk="0" fontAlgn="base" latinLnBrk="0" hangingPunct="0">
              <a:lnSpc>
                <a:spcPct val="100000"/>
              </a:lnSpc>
              <a:spcBef>
                <a:spcPts val="151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58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94"/>
            <a:ext cx="2143387" cy="158625"/>
          </a:xfrm>
        </p:spPr>
        <p:txBody>
          <a:bodyPr/>
          <a:lstStyle>
            <a:lvl1pPr marL="0" algn="r" defTabSz="689618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755" b="0" i="0" kern="1200" dirty="0" smtClean="0">
                <a:solidFill>
                  <a:srgbClr val="76767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9" name="Slide number"/>
          <p:cNvSpPr>
            <a:spLocks noChangeArrowheads="1"/>
          </p:cNvSpPr>
          <p:nvPr userDrawn="1"/>
        </p:nvSpPr>
        <p:spPr bwMode="gray">
          <a:xfrm>
            <a:off x="6015590" y="6346882"/>
            <a:ext cx="160821" cy="16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68004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755" b="0" i="0" baseline="0" smtClean="0">
                <a:solidFill>
                  <a:schemeClr val="tx1"/>
                </a:solidFill>
                <a:latin typeface="+mn-lt"/>
                <a:ea typeface="SimHei"/>
              </a:rPr>
              <a:pPr algn="ctr" defTabSz="68004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755" b="0" i="0" baseline="0" dirty="0">
              <a:solidFill>
                <a:schemeClr val="tx1"/>
              </a:solidFill>
              <a:latin typeface="+mn-lt"/>
              <a:ea typeface="SimHei"/>
            </a:endParaRPr>
          </a:p>
        </p:txBody>
      </p:sp>
      <p:pic>
        <p:nvPicPr>
          <p:cNvPr id="20" name="HSBC Masterbrand RGBB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1" name="HSBC Masterbrand RGBW" hidden="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2" name="HSBC Masterbrand MonoB" hidden="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  <p:pic>
        <p:nvPicPr>
          <p:cNvPr id="23" name="HSBC Masterbrand MonoW" hidden="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" y="5701552"/>
            <a:ext cx="2200241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36"/>
      </p:ext>
    </p:extLst>
  </p:cSld>
  <p:clrMapOvr>
    <a:masterClrMapping/>
  </p:clrMapOvr>
  <p:hf hd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5951011" y="6282036"/>
            <a:ext cx="289979" cy="272896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724" tIns="42862" rIns="85724" bIns="42862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05137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63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3808977" y="2290117"/>
            <a:ext cx="4574046" cy="2277768"/>
            <a:chOff x="4433888" y="3424238"/>
            <a:chExt cx="809625" cy="403225"/>
          </a:xfrm>
        </p:grpSpPr>
        <p:sp>
          <p:nvSpPr>
            <p:cNvPr id="6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125"/>
            </a:p>
          </p:txBody>
        </p:sp>
      </p:grpSp>
    </p:spTree>
    <p:extLst>
      <p:ext uri="{BB962C8B-B14F-4D97-AF65-F5344CB8AC3E}">
        <p14:creationId xmlns:p14="http://schemas.microsoft.com/office/powerpoint/2010/main" val="425808198"/>
      </p:ext>
    </p:extLst>
  </p:cSld>
  <p:clrMapOvr>
    <a:masterClrMapping/>
  </p:clrMapOvr>
  <p:hf hd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5" t="1203" r="8898" b="616"/>
          <a:stretch/>
        </p:blipFill>
        <p:spPr>
          <a:xfrm>
            <a:off x="-2" y="0"/>
            <a:ext cx="1220059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HSBC Private Bank" descr="HSBC Private Bank_RGB" hidden="1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7977" y="5758112"/>
            <a:ext cx="2002541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HSBC Premier" descr="HSBC Premier_RGB" hidden="1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8112"/>
            <a:ext cx="1998809" cy="616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HSBC Master Brand (Trad Chinese)" descr="Trad_Hex_RGB" hidden="1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8112"/>
            <a:ext cx="1999697" cy="285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HSBC Master Brand (Sim Chinese)" descr="Sim_Hex_RGB" hidden="1"/>
          <p:cNvPicPr>
            <a:picLocks noChangeAspect="1" noChangeArrowheads="1"/>
          </p:cNvPicPr>
          <p:nvPr userDrawn="1">
            <p:custDataLst>
              <p:tags r:id="rId4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9475441" y="5753609"/>
            <a:ext cx="1995076" cy="28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HSBC Insurance" descr="H:\Production\Logo\HSBC LOGO\HSBC Insurance_RGB.emf" hidden="1"/>
          <p:cNvPicPr>
            <a:picLocks noChangeAspect="1" noChangeArrowheads="1"/>
          </p:cNvPicPr>
          <p:nvPr userDrawn="1"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9" y="5758112"/>
            <a:ext cx="1999479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HSBC GBM (Trad Chinese)" descr="T:\PresFormat\Logos\HSBC GBM_Trad_Chi.emf" hidden="1"/>
          <p:cNvPicPr>
            <a:picLocks noChangeAspect="1" noChangeArrowheads="1"/>
          </p:cNvPicPr>
          <p:nvPr userDrawn="1"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HSBC GBM (Sim Chinese)" descr="T:\PresFormat\Logos\HSBC GBM_Sim_Chi.emf" hidden="1"/>
          <p:cNvPicPr>
            <a:picLocks noChangeAspect="1" noChangeArrowheads="1"/>
          </p:cNvPicPr>
          <p:nvPr userDrawn="1"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3034"/>
            <a:ext cx="1999697" cy="56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HSBC GBM" descr="HSBC GBM_Black_CMYK" hidden="1"/>
          <p:cNvPicPr>
            <a:picLocks noChangeAspect="1" noChangeArrowheads="1"/>
          </p:cNvPicPr>
          <p:nvPr userDrawn="1">
            <p:custDataLst>
              <p:tags r:id="rId8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9844" y="5758112"/>
            <a:ext cx="2000674" cy="55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HSBC Corporate" descr="HSBC Corporate_RGB" hidden="1"/>
          <p:cNvPicPr>
            <a:picLocks noChangeAspect="1" noChangeArrowheads="1"/>
          </p:cNvPicPr>
          <p:nvPr userDrawn="1"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5859"/>
            <a:ext cx="1998809" cy="6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HSBC Commercial Banking" descr="HSBC Commercial Banking_Black_RGB" hidden="1"/>
          <p:cNvPicPr>
            <a:picLocks noChangeAspect="1" noChangeArrowheads="1"/>
          </p:cNvPicPr>
          <p:nvPr userDrawn="1"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0821" y="5755861"/>
            <a:ext cx="1999697" cy="6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HSBC Business" descr="HSBC Business_RGB" hidden="1"/>
          <p:cNvPicPr>
            <a:picLocks noChangeAspect="1" noChangeArrowheads="1"/>
          </p:cNvPicPr>
          <p:nvPr userDrawn="1">
            <p:custDataLst>
              <p:tags r:id="rId1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709" y="5758290"/>
            <a:ext cx="1998809" cy="61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HSBC AMG" descr="J:\Production\Library\Logo\HSBC LOGO\HSBC AMG_RGB.emf" hidden="1"/>
          <p:cNvPicPr>
            <a:picLocks noChangeAspect="1" noChangeArrowheads="1"/>
          </p:cNvPicPr>
          <p:nvPr userDrawn="1"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0821" y="5758111"/>
            <a:ext cx="1999697" cy="5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HSBC Advance" descr="H:\Production\Logo\HSBC LOGO\HSBC Advance_RGB.emf" hidden="1"/>
          <p:cNvPicPr>
            <a:picLocks noChangeAspect="1" noChangeArrowheads="1"/>
          </p:cNvPicPr>
          <p:nvPr userDrawn="1">
            <p:custDataLst>
              <p:tags r:id="rId1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039" y="5759040"/>
            <a:ext cx="1999479" cy="61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aster title"/>
          <p:cNvSpPr>
            <a:spLocks noGrp="1" noChangeArrowheads="1"/>
          </p:cNvSpPr>
          <p:nvPr>
            <p:ph type="ctrTitle" sz="quarter"/>
          </p:nvPr>
        </p:nvSpPr>
        <p:spPr>
          <a:xfrm>
            <a:off x="677541" y="960842"/>
            <a:ext cx="10836919" cy="378388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bIns="0" anchor="t"/>
          <a:lstStyle>
            <a:lvl1pPr>
              <a:lnSpc>
                <a:spcPct val="100000"/>
              </a:lnSpc>
              <a:defRPr sz="2459" b="1" smtClean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Click to edit Master title style</a:t>
            </a: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661188" y="6502697"/>
            <a:ext cx="3860223" cy="18384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algn="r">
              <a:defRPr lang="en-US" b="0" dirty="0">
                <a:solidFill>
                  <a:schemeClr val="tx1"/>
                </a:solidFill>
                <a:ea typeface="+mn-ea"/>
              </a:defRPr>
            </a:lvl1pPr>
          </a:lstStyle>
          <a:p>
            <a:endParaRPr lang="en-GB" dirty="0"/>
          </a:p>
        </p:txBody>
      </p:sp>
      <p:sp>
        <p:nvSpPr>
          <p:cNvPr id="78" name="Slide number"/>
          <p:cNvSpPr>
            <a:spLocks noChangeArrowheads="1"/>
          </p:cNvSpPr>
          <p:nvPr userDrawn="1"/>
        </p:nvSpPr>
        <p:spPr bwMode="gray">
          <a:xfrm>
            <a:off x="11600543" y="6502697"/>
            <a:ext cx="296289" cy="18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r" defTabSz="852738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46" b="0" i="0" baseline="0" smtClean="0">
                <a:solidFill>
                  <a:srgbClr val="252525"/>
                </a:solidFill>
                <a:latin typeface="+mn-lt"/>
                <a:ea typeface="SimHei"/>
              </a:rPr>
              <a:pPr algn="r" defTabSz="852738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46" b="0" i="0" baseline="0" dirty="0">
              <a:solidFill>
                <a:srgbClr val="252525"/>
              </a:solidFill>
              <a:latin typeface="+mn-lt"/>
              <a:ea typeface="SimHei"/>
            </a:endParaRPr>
          </a:p>
        </p:txBody>
      </p:sp>
      <p:pic>
        <p:nvPicPr>
          <p:cNvPr id="29" name="HSBC Masterbrand RGBB"/>
          <p:cNvPicPr>
            <a:picLocks noChangeAspect="1"/>
          </p:cNvPicPr>
          <p:nvPr userDrawn="1"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01535"/>
            <a:ext cx="2200241" cy="115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501738"/>
      </p:ext>
    </p:extLst>
  </p:cSld>
  <p:clrMapOvr>
    <a:masterClrMapping/>
  </p:clrMapOvr>
  <p:hf sldNum="0" hd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82807" y="466895"/>
            <a:ext cx="11428537" cy="2314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2807" y="775963"/>
            <a:ext cx="11428537" cy="2597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1688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198" rtl="0" eaLnBrk="1" fontAlgn="base" latinLnBrk="0" hangingPunct="1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>
                <a:schemeClr val="tx2"/>
              </a:buClr>
              <a:buSzTx/>
              <a:buFont typeface="Symbol" pitchFamily="18" charset="2"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750"/>
            </a:lvl1pPr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82537" y="1324570"/>
            <a:ext cx="11428418" cy="4958953"/>
          </a:xfrm>
          <a:prstGeom prst="rect">
            <a:avLst/>
          </a:prstGeom>
        </p:spPr>
        <p:txBody>
          <a:bodyPr lIns="0" tIns="0" rIns="0" bIns="0"/>
          <a:lstStyle>
            <a:lvl1pPr>
              <a:defRPr sz="1125"/>
            </a:lvl1pPr>
            <a:lvl2pPr>
              <a:defRPr sz="1125"/>
            </a:lvl2pPr>
            <a:lvl3pPr>
              <a:defRPr sz="938"/>
            </a:lvl3pPr>
            <a:lvl4pPr>
              <a:defRPr sz="844"/>
            </a:lvl4pPr>
            <a:lvl5pPr>
              <a:defRPr sz="7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9274308"/>
      </p:ext>
    </p:extLst>
  </p:cSld>
  <p:clrMapOvr>
    <a:masterClrMapping/>
  </p:clrMapOvr>
  <p:hf hd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9073" y="113554"/>
            <a:ext cx="1424940" cy="383595"/>
          </a:xfrm>
          <a:prstGeom prst="rect">
            <a:avLst/>
          </a:prstGeom>
        </p:spPr>
      </p:pic>
      <p:grpSp>
        <p:nvGrpSpPr>
          <p:cNvPr id="9" name="Group 15"/>
          <p:cNvGrpSpPr>
            <a:grpSpLocks noChangeAspect="1"/>
          </p:cNvGrpSpPr>
          <p:nvPr userDrawn="1"/>
        </p:nvGrpSpPr>
        <p:grpSpPr bwMode="auto">
          <a:xfrm>
            <a:off x="10375000" y="115037"/>
            <a:ext cx="1409013" cy="382112"/>
            <a:chOff x="153" y="2753"/>
            <a:chExt cx="3315" cy="899"/>
          </a:xfrm>
        </p:grpSpPr>
        <p:sp>
          <p:nvSpPr>
            <p:cNvPr id="10" name="Freeform 16"/>
            <p:cNvSpPr>
              <a:spLocks/>
            </p:cNvSpPr>
            <p:nvPr userDrawn="1"/>
          </p:nvSpPr>
          <p:spPr bwMode="auto">
            <a:xfrm>
              <a:off x="1491" y="2753"/>
              <a:ext cx="445" cy="899"/>
            </a:xfrm>
            <a:custGeom>
              <a:avLst/>
              <a:gdLst>
                <a:gd name="T0" fmla="*/ 0 w 445"/>
                <a:gd name="T1" fmla="*/ 899 h 899"/>
                <a:gd name="T2" fmla="*/ 445 w 445"/>
                <a:gd name="T3" fmla="*/ 451 h 899"/>
                <a:gd name="T4" fmla="*/ 0 w 445"/>
                <a:gd name="T5" fmla="*/ 0 h 899"/>
                <a:gd name="T6" fmla="*/ 0 w 445"/>
                <a:gd name="T7" fmla="*/ 899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899"/>
                  </a:moveTo>
                  <a:lnTo>
                    <a:pt x="445" y="451"/>
                  </a:lnTo>
                  <a:lnTo>
                    <a:pt x="0" y="0"/>
                  </a:lnTo>
                  <a:lnTo>
                    <a:pt x="0" y="899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1" name="Freeform 17"/>
            <p:cNvSpPr>
              <a:spLocks/>
            </p:cNvSpPr>
            <p:nvPr userDrawn="1"/>
          </p:nvSpPr>
          <p:spPr bwMode="auto">
            <a:xfrm>
              <a:off x="598" y="2753"/>
              <a:ext cx="893" cy="451"/>
            </a:xfrm>
            <a:custGeom>
              <a:avLst/>
              <a:gdLst>
                <a:gd name="T0" fmla="*/ 0 w 893"/>
                <a:gd name="T1" fmla="*/ 0 h 451"/>
                <a:gd name="T2" fmla="*/ 448 w 893"/>
                <a:gd name="T3" fmla="*/ 451 h 451"/>
                <a:gd name="T4" fmla="*/ 893 w 893"/>
                <a:gd name="T5" fmla="*/ 0 h 451"/>
                <a:gd name="T6" fmla="*/ 0 w 893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51">
                  <a:moveTo>
                    <a:pt x="0" y="0"/>
                  </a:moveTo>
                  <a:lnTo>
                    <a:pt x="448" y="451"/>
                  </a:lnTo>
                  <a:lnTo>
                    <a:pt x="8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2" name="Freeform 18"/>
            <p:cNvSpPr>
              <a:spLocks/>
            </p:cNvSpPr>
            <p:nvPr userDrawn="1"/>
          </p:nvSpPr>
          <p:spPr bwMode="auto">
            <a:xfrm>
              <a:off x="153" y="2753"/>
              <a:ext cx="445" cy="899"/>
            </a:xfrm>
            <a:custGeom>
              <a:avLst/>
              <a:gdLst>
                <a:gd name="T0" fmla="*/ 0 w 445"/>
                <a:gd name="T1" fmla="*/ 451 h 899"/>
                <a:gd name="T2" fmla="*/ 445 w 445"/>
                <a:gd name="T3" fmla="*/ 899 h 899"/>
                <a:gd name="T4" fmla="*/ 445 w 445"/>
                <a:gd name="T5" fmla="*/ 0 h 899"/>
                <a:gd name="T6" fmla="*/ 0 w 445"/>
                <a:gd name="T7" fmla="*/ 451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5" h="899">
                  <a:moveTo>
                    <a:pt x="0" y="451"/>
                  </a:moveTo>
                  <a:lnTo>
                    <a:pt x="445" y="899"/>
                  </a:lnTo>
                  <a:lnTo>
                    <a:pt x="445" y="0"/>
                  </a:lnTo>
                  <a:lnTo>
                    <a:pt x="0" y="451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3" name="Freeform 19"/>
            <p:cNvSpPr>
              <a:spLocks/>
            </p:cNvSpPr>
            <p:nvPr userDrawn="1"/>
          </p:nvSpPr>
          <p:spPr bwMode="auto">
            <a:xfrm>
              <a:off x="598" y="3204"/>
              <a:ext cx="893" cy="448"/>
            </a:xfrm>
            <a:custGeom>
              <a:avLst/>
              <a:gdLst>
                <a:gd name="T0" fmla="*/ 0 w 893"/>
                <a:gd name="T1" fmla="*/ 448 h 448"/>
                <a:gd name="T2" fmla="*/ 893 w 893"/>
                <a:gd name="T3" fmla="*/ 448 h 448"/>
                <a:gd name="T4" fmla="*/ 448 w 893"/>
                <a:gd name="T5" fmla="*/ 0 h 448"/>
                <a:gd name="T6" fmla="*/ 0 w 893"/>
                <a:gd name="T7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93" h="448">
                  <a:moveTo>
                    <a:pt x="0" y="448"/>
                  </a:moveTo>
                  <a:lnTo>
                    <a:pt x="893" y="448"/>
                  </a:lnTo>
                  <a:lnTo>
                    <a:pt x="448" y="0"/>
                  </a:lnTo>
                  <a:lnTo>
                    <a:pt x="0" y="448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4" name="Freeform 20"/>
            <p:cNvSpPr>
              <a:spLocks/>
            </p:cNvSpPr>
            <p:nvPr userDrawn="1"/>
          </p:nvSpPr>
          <p:spPr bwMode="auto">
            <a:xfrm>
              <a:off x="2085" y="3015"/>
              <a:ext cx="325" cy="377"/>
            </a:xfrm>
            <a:custGeom>
              <a:avLst/>
              <a:gdLst>
                <a:gd name="T0" fmla="*/ 244 w 325"/>
                <a:gd name="T1" fmla="*/ 215 h 377"/>
                <a:gd name="T2" fmla="*/ 81 w 325"/>
                <a:gd name="T3" fmla="*/ 215 h 377"/>
                <a:gd name="T4" fmla="*/ 81 w 325"/>
                <a:gd name="T5" fmla="*/ 377 h 377"/>
                <a:gd name="T6" fmla="*/ 0 w 325"/>
                <a:gd name="T7" fmla="*/ 377 h 377"/>
                <a:gd name="T8" fmla="*/ 0 w 325"/>
                <a:gd name="T9" fmla="*/ 0 h 377"/>
                <a:gd name="T10" fmla="*/ 81 w 325"/>
                <a:gd name="T11" fmla="*/ 0 h 377"/>
                <a:gd name="T12" fmla="*/ 81 w 325"/>
                <a:gd name="T13" fmla="*/ 155 h 377"/>
                <a:gd name="T14" fmla="*/ 244 w 325"/>
                <a:gd name="T15" fmla="*/ 155 h 377"/>
                <a:gd name="T16" fmla="*/ 244 w 325"/>
                <a:gd name="T17" fmla="*/ 0 h 377"/>
                <a:gd name="T18" fmla="*/ 325 w 325"/>
                <a:gd name="T19" fmla="*/ 0 h 377"/>
                <a:gd name="T20" fmla="*/ 325 w 325"/>
                <a:gd name="T21" fmla="*/ 377 h 377"/>
                <a:gd name="T22" fmla="*/ 244 w 325"/>
                <a:gd name="T23" fmla="*/ 377 h 377"/>
                <a:gd name="T24" fmla="*/ 244 w 325"/>
                <a:gd name="T25" fmla="*/ 21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5" h="377">
                  <a:moveTo>
                    <a:pt x="244" y="215"/>
                  </a:moveTo>
                  <a:lnTo>
                    <a:pt x="81" y="215"/>
                  </a:lnTo>
                  <a:lnTo>
                    <a:pt x="81" y="377"/>
                  </a:lnTo>
                  <a:lnTo>
                    <a:pt x="0" y="377"/>
                  </a:lnTo>
                  <a:lnTo>
                    <a:pt x="0" y="0"/>
                  </a:lnTo>
                  <a:lnTo>
                    <a:pt x="81" y="0"/>
                  </a:lnTo>
                  <a:lnTo>
                    <a:pt x="81" y="155"/>
                  </a:lnTo>
                  <a:lnTo>
                    <a:pt x="244" y="155"/>
                  </a:lnTo>
                  <a:lnTo>
                    <a:pt x="244" y="0"/>
                  </a:lnTo>
                  <a:lnTo>
                    <a:pt x="325" y="0"/>
                  </a:lnTo>
                  <a:lnTo>
                    <a:pt x="325" y="377"/>
                  </a:lnTo>
                  <a:lnTo>
                    <a:pt x="244" y="377"/>
                  </a:lnTo>
                  <a:lnTo>
                    <a:pt x="244" y="2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5" name="Freeform 21"/>
            <p:cNvSpPr>
              <a:spLocks/>
            </p:cNvSpPr>
            <p:nvPr userDrawn="1"/>
          </p:nvSpPr>
          <p:spPr bwMode="auto">
            <a:xfrm>
              <a:off x="2455" y="3008"/>
              <a:ext cx="305" cy="391"/>
            </a:xfrm>
            <a:custGeom>
              <a:avLst/>
              <a:gdLst>
                <a:gd name="T0" fmla="*/ 63 w 129"/>
                <a:gd name="T1" fmla="*/ 164 h 164"/>
                <a:gd name="T2" fmla="*/ 0 w 129"/>
                <a:gd name="T3" fmla="*/ 112 h 164"/>
                <a:gd name="T4" fmla="*/ 35 w 129"/>
                <a:gd name="T5" fmla="*/ 112 h 164"/>
                <a:gd name="T6" fmla="*/ 64 w 129"/>
                <a:gd name="T7" fmla="*/ 139 h 164"/>
                <a:gd name="T8" fmla="*/ 93 w 129"/>
                <a:gd name="T9" fmla="*/ 116 h 164"/>
                <a:gd name="T10" fmla="*/ 65 w 129"/>
                <a:gd name="T11" fmla="*/ 95 h 164"/>
                <a:gd name="T12" fmla="*/ 53 w 129"/>
                <a:gd name="T13" fmla="*/ 92 h 164"/>
                <a:gd name="T14" fmla="*/ 4 w 129"/>
                <a:gd name="T15" fmla="*/ 47 h 164"/>
                <a:gd name="T16" fmla="*/ 67 w 129"/>
                <a:gd name="T17" fmla="*/ 0 h 164"/>
                <a:gd name="T18" fmla="*/ 124 w 129"/>
                <a:gd name="T19" fmla="*/ 45 h 164"/>
                <a:gd name="T20" fmla="*/ 90 w 129"/>
                <a:gd name="T21" fmla="*/ 45 h 164"/>
                <a:gd name="T22" fmla="*/ 64 w 129"/>
                <a:gd name="T23" fmla="*/ 23 h 164"/>
                <a:gd name="T24" fmla="*/ 39 w 129"/>
                <a:gd name="T25" fmla="*/ 44 h 164"/>
                <a:gd name="T26" fmla="*/ 71 w 129"/>
                <a:gd name="T27" fmla="*/ 66 h 164"/>
                <a:gd name="T28" fmla="*/ 84 w 129"/>
                <a:gd name="T29" fmla="*/ 70 h 164"/>
                <a:gd name="T30" fmla="*/ 129 w 129"/>
                <a:gd name="T31" fmla="*/ 114 h 164"/>
                <a:gd name="T32" fmla="*/ 63 w 129"/>
                <a:gd name="T3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9" h="164">
                  <a:moveTo>
                    <a:pt x="63" y="164"/>
                  </a:moveTo>
                  <a:cubicBezTo>
                    <a:pt x="29" y="164"/>
                    <a:pt x="1" y="150"/>
                    <a:pt x="0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29"/>
                    <a:pt x="45" y="139"/>
                    <a:pt x="64" y="139"/>
                  </a:cubicBezTo>
                  <a:cubicBezTo>
                    <a:pt x="77" y="139"/>
                    <a:pt x="93" y="132"/>
                    <a:pt x="93" y="116"/>
                  </a:cubicBezTo>
                  <a:cubicBezTo>
                    <a:pt x="93" y="104"/>
                    <a:pt x="83" y="100"/>
                    <a:pt x="65" y="95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29" y="85"/>
                    <a:pt x="4" y="75"/>
                    <a:pt x="4" y="47"/>
                  </a:cubicBezTo>
                  <a:cubicBezTo>
                    <a:pt x="4" y="12"/>
                    <a:pt x="37" y="0"/>
                    <a:pt x="67" y="0"/>
                  </a:cubicBezTo>
                  <a:cubicBezTo>
                    <a:pt x="97" y="0"/>
                    <a:pt x="124" y="11"/>
                    <a:pt x="124" y="45"/>
                  </a:cubicBezTo>
                  <a:cubicBezTo>
                    <a:pt x="90" y="45"/>
                    <a:pt x="90" y="45"/>
                    <a:pt x="90" y="45"/>
                  </a:cubicBezTo>
                  <a:cubicBezTo>
                    <a:pt x="88" y="31"/>
                    <a:pt x="80" y="23"/>
                    <a:pt x="64" y="23"/>
                  </a:cubicBezTo>
                  <a:cubicBezTo>
                    <a:pt x="51" y="23"/>
                    <a:pt x="39" y="30"/>
                    <a:pt x="39" y="44"/>
                  </a:cubicBezTo>
                  <a:cubicBezTo>
                    <a:pt x="39" y="55"/>
                    <a:pt x="49" y="59"/>
                    <a:pt x="71" y="66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112" y="78"/>
                    <a:pt x="129" y="88"/>
                    <a:pt x="129" y="114"/>
                  </a:cubicBezTo>
                  <a:cubicBezTo>
                    <a:pt x="129" y="150"/>
                    <a:pt x="94" y="164"/>
                    <a:pt x="63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6" name="Freeform 22"/>
            <p:cNvSpPr>
              <a:spLocks noEditPoints="1"/>
            </p:cNvSpPr>
            <p:nvPr userDrawn="1"/>
          </p:nvSpPr>
          <p:spPr bwMode="auto">
            <a:xfrm>
              <a:off x="2805" y="3015"/>
              <a:ext cx="296" cy="377"/>
            </a:xfrm>
            <a:custGeom>
              <a:avLst/>
              <a:gdLst>
                <a:gd name="T0" fmla="*/ 0 w 125"/>
                <a:gd name="T1" fmla="*/ 0 h 158"/>
                <a:gd name="T2" fmla="*/ 55 w 125"/>
                <a:gd name="T3" fmla="*/ 0 h 158"/>
                <a:gd name="T4" fmla="*/ 86 w 125"/>
                <a:gd name="T5" fmla="*/ 2 h 158"/>
                <a:gd name="T6" fmla="*/ 119 w 125"/>
                <a:gd name="T7" fmla="*/ 40 h 158"/>
                <a:gd name="T8" fmla="*/ 88 w 125"/>
                <a:gd name="T9" fmla="*/ 75 h 158"/>
                <a:gd name="T10" fmla="*/ 125 w 125"/>
                <a:gd name="T11" fmla="*/ 114 h 158"/>
                <a:gd name="T12" fmla="*/ 62 w 125"/>
                <a:gd name="T13" fmla="*/ 158 h 158"/>
                <a:gd name="T14" fmla="*/ 0 w 125"/>
                <a:gd name="T15" fmla="*/ 158 h 158"/>
                <a:gd name="T16" fmla="*/ 0 w 125"/>
                <a:gd name="T17" fmla="*/ 0 h 158"/>
                <a:gd name="T18" fmla="*/ 55 w 125"/>
                <a:gd name="T19" fmla="*/ 66 h 158"/>
                <a:gd name="T20" fmla="*/ 85 w 125"/>
                <a:gd name="T21" fmla="*/ 44 h 158"/>
                <a:gd name="T22" fmla="*/ 57 w 125"/>
                <a:gd name="T23" fmla="*/ 23 h 158"/>
                <a:gd name="T24" fmla="*/ 33 w 125"/>
                <a:gd name="T25" fmla="*/ 23 h 158"/>
                <a:gd name="T26" fmla="*/ 33 w 125"/>
                <a:gd name="T27" fmla="*/ 66 h 158"/>
                <a:gd name="T28" fmla="*/ 55 w 125"/>
                <a:gd name="T29" fmla="*/ 66 h 158"/>
                <a:gd name="T30" fmla="*/ 58 w 125"/>
                <a:gd name="T31" fmla="*/ 134 h 158"/>
                <a:gd name="T32" fmla="*/ 90 w 125"/>
                <a:gd name="T33" fmla="*/ 111 h 158"/>
                <a:gd name="T34" fmla="*/ 60 w 125"/>
                <a:gd name="T35" fmla="*/ 88 h 158"/>
                <a:gd name="T36" fmla="*/ 33 w 125"/>
                <a:gd name="T37" fmla="*/ 88 h 158"/>
                <a:gd name="T38" fmla="*/ 33 w 125"/>
                <a:gd name="T39" fmla="*/ 134 h 158"/>
                <a:gd name="T40" fmla="*/ 58 w 125"/>
                <a:gd name="T41" fmla="*/ 13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58">
                  <a:moveTo>
                    <a:pt x="0" y="0"/>
                  </a:moveTo>
                  <a:cubicBezTo>
                    <a:pt x="55" y="0"/>
                    <a:pt x="55" y="0"/>
                    <a:pt x="55" y="0"/>
                  </a:cubicBezTo>
                  <a:cubicBezTo>
                    <a:pt x="72" y="0"/>
                    <a:pt x="79" y="0"/>
                    <a:pt x="86" y="2"/>
                  </a:cubicBezTo>
                  <a:cubicBezTo>
                    <a:pt x="105" y="6"/>
                    <a:pt x="119" y="19"/>
                    <a:pt x="119" y="40"/>
                  </a:cubicBezTo>
                  <a:cubicBezTo>
                    <a:pt x="119" y="60"/>
                    <a:pt x="106" y="71"/>
                    <a:pt x="88" y="75"/>
                  </a:cubicBezTo>
                  <a:cubicBezTo>
                    <a:pt x="109" y="79"/>
                    <a:pt x="125" y="90"/>
                    <a:pt x="125" y="114"/>
                  </a:cubicBezTo>
                  <a:cubicBezTo>
                    <a:pt x="125" y="149"/>
                    <a:pt x="90" y="158"/>
                    <a:pt x="62" y="158"/>
                  </a:cubicBezTo>
                  <a:cubicBezTo>
                    <a:pt x="0" y="158"/>
                    <a:pt x="0" y="158"/>
                    <a:pt x="0" y="158"/>
                  </a:cubicBezTo>
                  <a:lnTo>
                    <a:pt x="0" y="0"/>
                  </a:lnTo>
                  <a:close/>
                  <a:moveTo>
                    <a:pt x="55" y="66"/>
                  </a:moveTo>
                  <a:cubicBezTo>
                    <a:pt x="70" y="66"/>
                    <a:pt x="85" y="63"/>
                    <a:pt x="85" y="44"/>
                  </a:cubicBezTo>
                  <a:cubicBezTo>
                    <a:pt x="85" y="28"/>
                    <a:pt x="71" y="23"/>
                    <a:pt x="57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66"/>
                    <a:pt x="33" y="66"/>
                    <a:pt x="33" y="66"/>
                  </a:cubicBezTo>
                  <a:lnTo>
                    <a:pt x="55" y="66"/>
                  </a:lnTo>
                  <a:close/>
                  <a:moveTo>
                    <a:pt x="58" y="134"/>
                  </a:moveTo>
                  <a:cubicBezTo>
                    <a:pt x="74" y="134"/>
                    <a:pt x="90" y="130"/>
                    <a:pt x="90" y="111"/>
                  </a:cubicBezTo>
                  <a:cubicBezTo>
                    <a:pt x="90" y="92"/>
                    <a:pt x="76" y="88"/>
                    <a:pt x="60" y="88"/>
                  </a:cubicBezTo>
                  <a:cubicBezTo>
                    <a:pt x="33" y="88"/>
                    <a:pt x="33" y="88"/>
                    <a:pt x="33" y="88"/>
                  </a:cubicBezTo>
                  <a:cubicBezTo>
                    <a:pt x="33" y="134"/>
                    <a:pt x="33" y="134"/>
                    <a:pt x="33" y="134"/>
                  </a:cubicBezTo>
                  <a:lnTo>
                    <a:pt x="58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  <p:sp>
          <p:nvSpPr>
            <p:cNvPr id="17" name="Freeform 23"/>
            <p:cNvSpPr>
              <a:spLocks/>
            </p:cNvSpPr>
            <p:nvPr userDrawn="1"/>
          </p:nvSpPr>
          <p:spPr bwMode="auto">
            <a:xfrm>
              <a:off x="3136" y="3008"/>
              <a:ext cx="332" cy="391"/>
            </a:xfrm>
            <a:custGeom>
              <a:avLst/>
              <a:gdLst>
                <a:gd name="T0" fmla="*/ 74 w 140"/>
                <a:gd name="T1" fmla="*/ 164 h 164"/>
                <a:gd name="T2" fmla="*/ 0 w 140"/>
                <a:gd name="T3" fmla="*/ 83 h 164"/>
                <a:gd name="T4" fmla="*/ 76 w 140"/>
                <a:gd name="T5" fmla="*/ 0 h 164"/>
                <a:gd name="T6" fmla="*/ 139 w 140"/>
                <a:gd name="T7" fmla="*/ 50 h 164"/>
                <a:gd name="T8" fmla="*/ 103 w 140"/>
                <a:gd name="T9" fmla="*/ 50 h 164"/>
                <a:gd name="T10" fmla="*/ 76 w 140"/>
                <a:gd name="T11" fmla="*/ 26 h 164"/>
                <a:gd name="T12" fmla="*/ 36 w 140"/>
                <a:gd name="T13" fmla="*/ 84 h 164"/>
                <a:gd name="T14" fmla="*/ 75 w 140"/>
                <a:gd name="T15" fmla="*/ 138 h 164"/>
                <a:gd name="T16" fmla="*/ 104 w 140"/>
                <a:gd name="T17" fmla="*/ 114 h 164"/>
                <a:gd name="T18" fmla="*/ 140 w 140"/>
                <a:gd name="T19" fmla="*/ 114 h 164"/>
                <a:gd name="T20" fmla="*/ 74 w 140"/>
                <a:gd name="T21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164">
                  <a:moveTo>
                    <a:pt x="74" y="164"/>
                  </a:moveTo>
                  <a:cubicBezTo>
                    <a:pt x="23" y="164"/>
                    <a:pt x="0" y="131"/>
                    <a:pt x="0" y="83"/>
                  </a:cubicBezTo>
                  <a:cubicBezTo>
                    <a:pt x="0" y="35"/>
                    <a:pt x="26" y="0"/>
                    <a:pt x="76" y="0"/>
                  </a:cubicBezTo>
                  <a:cubicBezTo>
                    <a:pt x="107" y="0"/>
                    <a:pt x="138" y="14"/>
                    <a:pt x="139" y="50"/>
                  </a:cubicBezTo>
                  <a:cubicBezTo>
                    <a:pt x="103" y="50"/>
                    <a:pt x="103" y="50"/>
                    <a:pt x="103" y="50"/>
                  </a:cubicBezTo>
                  <a:cubicBezTo>
                    <a:pt x="102" y="34"/>
                    <a:pt x="91" y="26"/>
                    <a:pt x="76" y="26"/>
                  </a:cubicBezTo>
                  <a:cubicBezTo>
                    <a:pt x="45" y="26"/>
                    <a:pt x="36" y="59"/>
                    <a:pt x="36" y="84"/>
                  </a:cubicBezTo>
                  <a:cubicBezTo>
                    <a:pt x="36" y="109"/>
                    <a:pt x="45" y="138"/>
                    <a:pt x="75" y="138"/>
                  </a:cubicBezTo>
                  <a:cubicBezTo>
                    <a:pt x="90" y="138"/>
                    <a:pt x="102" y="130"/>
                    <a:pt x="104" y="114"/>
                  </a:cubicBezTo>
                  <a:cubicBezTo>
                    <a:pt x="140" y="114"/>
                    <a:pt x="140" y="114"/>
                    <a:pt x="140" y="114"/>
                  </a:cubicBezTo>
                  <a:cubicBezTo>
                    <a:pt x="136" y="150"/>
                    <a:pt x="107" y="164"/>
                    <a:pt x="74" y="16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12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C97B24A-9F0F-433F-A87D-D77A2BBFF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97FD922-8C25-4B74-9ED6-599A758136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59263" y="497149"/>
            <a:ext cx="2743200" cy="255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11 December 2017</a:t>
            </a:r>
            <a:endParaRPr lang="en-GB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7FB02472-3FC9-49F1-8EFC-14FEF36FF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0E411B7-0590-43FD-9457-6E1FC9961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5342" y="497150"/>
            <a:ext cx="2718671" cy="254173"/>
          </a:xfrm>
          <a:prstGeom prst="rect">
            <a:avLst/>
          </a:prstGeom>
        </p:spPr>
        <p:txBody>
          <a:bodyPr/>
          <a:lstStyle/>
          <a:p>
            <a:fld id="{1E899A84-0A7C-4488-B245-0310F52DBB7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6616371"/>
      </p:ext>
    </p:extLst>
  </p:cSld>
  <p:clrMapOvr>
    <a:masterClrMapping/>
  </p:clrMapOvr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577850" y="-647700"/>
            <a:ext cx="13373100" cy="8009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5804955"/>
            <a:ext cx="10985500" cy="558476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9072972"/>
      </p:ext>
    </p:extLst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5486400" y="-101600"/>
            <a:ext cx="6072419" cy="70675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0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t>Slide Title</a:t>
            </a:r>
          </a:p>
        </p:txBody>
      </p:sp>
      <p:sp>
        <p:nvSpPr>
          <p:cNvPr id="3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  <a:lvl2pPr marL="0" indent="2286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4572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6858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91440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635114"/>
      </p:ext>
    </p:extLst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9064970"/>
      </p:ext>
    </p:extLst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4889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6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124252"/>
            <a:ext cx="4889500" cy="4128315"/>
          </a:xfrm>
          <a:prstGeom prst="rect">
            <a:avLst/>
          </a:prstGeom>
        </p:spPr>
        <p:txBody>
          <a:bodyPr/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404991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80" t="22056" r="10678" b="32366"/>
          <a:stretch/>
        </p:blipFill>
        <p:spPr>
          <a:xfrm>
            <a:off x="-13609" y="0"/>
            <a:ext cx="12207097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805" y="466896"/>
            <a:ext cx="11428537" cy="377190"/>
          </a:xfrm>
        </p:spPr>
        <p:txBody>
          <a:bodyPr bIns="0"/>
          <a:lstStyle>
            <a:lvl1pPr>
              <a:defRPr lang="en-US" sz="2438" b="1" baseline="0" dirty="0" smtClean="0">
                <a:solidFill>
                  <a:schemeClr val="bg1"/>
                </a:solidFill>
                <a:latin typeface="+mj-lt"/>
                <a:ea typeface="SimHei"/>
                <a:cs typeface="+mj-cs"/>
              </a:defRPr>
            </a:lvl1pPr>
          </a:lstStyle>
          <a:p>
            <a:pPr lvl="0" algn="l" defTabSz="1092398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</a:p>
        </p:txBody>
      </p:sp>
      <p:sp>
        <p:nvSpPr>
          <p:cNvPr id="18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382805" y="966461"/>
            <a:ext cx="11428537" cy="3751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lang="en-US" altLang="zh-TW" sz="2438" baseline="0" dirty="0" smtClean="0">
                <a:solidFill>
                  <a:schemeClr val="bg1"/>
                </a:solidFill>
                <a:latin typeface="+mn-lt"/>
                <a:ea typeface="SimHei"/>
                <a:cs typeface="+mn-cs"/>
              </a:defRPr>
            </a:lvl1pPr>
          </a:lstStyle>
          <a:p>
            <a:pPr marL="0" marR="0" lvl="0" indent="0" algn="l" defTabSz="845344" rtl="0" eaLnBrk="0" fontAlgn="base" latinLnBrk="0" hangingPunct="0">
              <a:lnSpc>
                <a:spcPct val="100000"/>
              </a:lnSpc>
              <a:spcBef>
                <a:spcPts val="188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/>
              <a:t>Click to edit Master text styles</a:t>
            </a:r>
          </a:p>
        </p:txBody>
      </p:sp>
      <p:sp>
        <p:nvSpPr>
          <p:cNvPr id="185" name="Date"/>
          <p:cNvSpPr>
            <a:spLocks noGrp="1"/>
          </p:cNvSpPr>
          <p:nvPr>
            <p:ph type="body" sz="quarter" idx="11" hasCustomPrompt="1"/>
          </p:nvPr>
        </p:nvSpPr>
        <p:spPr>
          <a:xfrm>
            <a:off x="383568" y="1745066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186" name="Prepared by"/>
          <p:cNvSpPr>
            <a:spLocks noGrp="1"/>
          </p:cNvSpPr>
          <p:nvPr>
            <p:ph type="body" sz="quarter" idx="14" hasCustomPrompt="1"/>
          </p:nvPr>
        </p:nvSpPr>
        <p:spPr>
          <a:xfrm>
            <a:off x="383568" y="2071828"/>
            <a:ext cx="3662074" cy="173124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lang="en-US" sz="1125" b="1" kern="1200" dirty="0" smtClean="0">
                <a:solidFill>
                  <a:schemeClr val="bg1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grpSp>
        <p:nvGrpSpPr>
          <p:cNvPr id="23" name="co-branding logo" hidden="1"/>
          <p:cNvGrpSpPr/>
          <p:nvPr userDrawn="1"/>
        </p:nvGrpSpPr>
        <p:grpSpPr>
          <a:xfrm>
            <a:off x="1989423" y="5941799"/>
            <a:ext cx="1004413" cy="692262"/>
            <a:chOff x="2117251" y="6274418"/>
            <a:chExt cx="1071243" cy="738413"/>
          </a:xfrm>
        </p:grpSpPr>
        <p:cxnSp>
          <p:nvCxnSpPr>
            <p:cNvPr id="25" name="Straight Connector 24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" name="Rectangle 25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1pPr>
              <a:lvl2pPr marL="4572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2pPr>
              <a:lvl3pPr marL="9144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3pPr>
              <a:lvl4pPr marL="13716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4pPr>
              <a:lvl5pPr marL="1828800" algn="ctr" rtl="0" eaLnBrk="0" fontAlgn="base" hangingPunct="0">
                <a:spcBef>
                  <a:spcPct val="0"/>
                </a:spcBef>
                <a:spcAft>
                  <a:spcPct val="0"/>
                </a:spcAft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5pPr>
              <a:lvl6pPr marL="22860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6pPr>
              <a:lvl7pPr marL="27432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7pPr>
              <a:lvl8pPr marL="32004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8pPr>
              <a:lvl9pPr marL="3657600" algn="l" defTabSz="914400" rtl="0" eaLnBrk="1" latinLnBrk="0" hangingPunct="1">
                <a:defRPr sz="1200" b="1" kern="1200">
                  <a:solidFill>
                    <a:schemeClr val="tx1"/>
                  </a:solidFill>
                  <a:latin typeface="Arial" charset="0"/>
                  <a:ea typeface="+mn-ea"/>
                  <a:cs typeface="Arial" charset="0"/>
                </a:defRPr>
              </a:lvl9pPr>
            </a:lstStyle>
            <a:p>
              <a:pPr marL="0" marR="0" indent="0" algn="ctr" defTabSz="805161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563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717857"/>
            <a:ext cx="2170785" cy="1140143"/>
          </a:xfrm>
          <a:prstGeom prst="rect">
            <a:avLst/>
          </a:prstGeom>
        </p:spPr>
      </p:pic>
      <p:sp>
        <p:nvSpPr>
          <p:cNvPr id="1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9642234" y="6335078"/>
            <a:ext cx="2143387" cy="158625"/>
          </a:xfrm>
        </p:spPr>
        <p:txBody>
          <a:bodyPr/>
          <a:lstStyle>
            <a:lvl1pPr marL="0" algn="r" defTabSz="85725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938" b="0" i="0" kern="1200" dirty="0" smtClean="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5353573"/>
      </p:ext>
    </p:extLst>
  </p:cSld>
  <p:clrMapOvr>
    <a:masterClrMapping/>
  </p:clrMapOvr>
  <p:hf hd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2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309269"/>
      </p:ext>
    </p:extLst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0" name="Slide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Slide Subtitle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765589"/>
      </p:ext>
    </p:extLst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9" name="Agenda Subtitl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Agenda Subtitle</a:t>
            </a:r>
          </a:p>
        </p:txBody>
      </p:sp>
      <p:sp>
        <p:nvSpPr>
          <p:cNvPr id="90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1pPr>
            <a:lvl2pPr marL="0" indent="2286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2pPr>
            <a:lvl3pPr marL="0" indent="4572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3pPr>
            <a:lvl4pPr marL="0" indent="6858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4pPr>
            <a:lvl5pPr marL="0" indent="91440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750" spc="-28"/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26203"/>
      </p:ext>
    </p:extLst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642923"/>
      </p:ext>
    </p:extLst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4"/>
            <a:ext cx="10985500" cy="362079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2286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6858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1pPr>
          </a:lstStyle>
          <a:p>
            <a:r>
              <a:t>Fact information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314084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15012" y="5337727"/>
            <a:ext cx="10100026" cy="3184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</a:lstStyle>
          <a:p>
            <a:r>
              <a:t>Attribution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76962" y="2469930"/>
            <a:ext cx="10438077" cy="1918140"/>
          </a:xfrm>
          <a:prstGeom prst="rect">
            <a:avLst/>
          </a:prstGeom>
        </p:spPr>
        <p:txBody>
          <a:bodyPr/>
          <a:lstStyle>
            <a:lvl1pPr marL="319462" indent="-2349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319462" indent="-63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319462" indent="2222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319462" indent="4508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319462" indent="679450">
              <a:spcBef>
                <a:spcPts val="0"/>
              </a:spcBef>
              <a:buSzTx/>
              <a:buNone/>
              <a:defRPr sz="4250" spc="-85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825433"/>
      </p:ext>
    </p:extLst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Image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Image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9075239"/>
      </p:ext>
    </p:extLst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5035454"/>
      </p:ext>
    </p:extLst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8959351"/>
      </p:ext>
    </p:extLst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ADB21D-4EB3-4149-BA80-40334B417A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1EECB545-7526-BD42-B25A-1925832D7ED4}" type="datetimeFigureOut">
              <a:rPr lang="en-US"/>
              <a:t>5/28/2025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F4F671-9704-C54D-9249-DE3AD124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EC5F8-9DAF-354F-908A-6BE648BA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94836" y="6480384"/>
            <a:ext cx="243656" cy="241092"/>
          </a:xfrm>
          <a:prstGeom prst="rect">
            <a:avLst/>
          </a:prstGeom>
        </p:spPr>
        <p:txBody>
          <a:bodyPr/>
          <a:lstStyle/>
          <a:p>
            <a:fld id="{7DB8D337-297B-0D48-A2AE-0A97CFA3E31E}" type="slidenum">
              <a:r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4041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1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image" Target="../media/image21.emf"/><Relationship Id="rId5" Type="http://schemas.openxmlformats.org/officeDocument/2006/relationships/slideLayout" Target="../slideLayouts/slideLayout104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103.xml"/><Relationship Id="rId9" Type="http://schemas.openxmlformats.org/officeDocument/2006/relationships/tags" Target="../tags/tag1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theme" Target="../theme/theme13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5" Type="http://schemas.openxmlformats.org/officeDocument/2006/relationships/theme" Target="../theme/theme14.xml"/><Relationship Id="rId4" Type="http://schemas.openxmlformats.org/officeDocument/2006/relationships/slideLayout" Target="../slideLayouts/slideLayout13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image" Target="../media/image21.emf"/><Relationship Id="rId5" Type="http://schemas.openxmlformats.org/officeDocument/2006/relationships/slideLayout" Target="../slideLayouts/slideLayout83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82.xml"/><Relationship Id="rId9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1807534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2" r:id="rId1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000750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 anchorCtr="1">
            <a:spAutoFit/>
          </a:bodyPr>
          <a:lstStyle/>
          <a:p>
            <a:pPr marL="0" marR="0" indent="0" algn="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GB" sz="10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 panose="020F0502020204030204" pitchFamily="34" charset="0"/>
                <a:ea typeface="+mn-ea"/>
                <a:cs typeface="+mn-cs"/>
                <a:sym typeface="Helvetica Neue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235419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50" b="1" i="0" u="none" strike="noStrike" cap="none" spc="-85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878" y="1518"/>
          <a:ext cx="1866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" y="1518"/>
                        <a:ext cx="1866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540790" y="492312"/>
            <a:ext cx="11106912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16517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dirty="0"/>
              <a:t>Click to edit Master title style</a:t>
            </a:r>
            <a:endParaRPr lang="en-GB" altLang="zh-TW" dirty="0"/>
          </a:p>
        </p:txBody>
      </p:sp>
      <p:sp>
        <p:nvSpPr>
          <p:cNvPr id="162" name="Slide number"/>
          <p:cNvSpPr>
            <a:spLocks noChangeArrowheads="1"/>
          </p:cNvSpPr>
          <p:nvPr userDrawn="1"/>
        </p:nvSpPr>
        <p:spPr bwMode="gray">
          <a:xfrm>
            <a:off x="6000740" y="6313032"/>
            <a:ext cx="190522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defTabSz="901661"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smtClean="0">
                <a:solidFill>
                  <a:srgbClr val="000000"/>
                </a:solidFill>
                <a:latin typeface="Arial"/>
                <a:ea typeface="SimHei"/>
              </a:rPr>
              <a:pPr defTabSz="90166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dirty="0">
              <a:solidFill>
                <a:srgbClr val="000000"/>
              </a:solidFill>
              <a:latin typeface="Arial"/>
              <a:ea typeface="SimHei"/>
            </a:endParaRPr>
          </a:p>
        </p:txBody>
      </p:sp>
      <p:sp>
        <p:nvSpPr>
          <p:cNvPr id="168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9502012" y="6318521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1000" b="0" i="0" kern="120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dirty="0"/>
          </a:p>
        </p:txBody>
      </p:sp>
      <p:grpSp>
        <p:nvGrpSpPr>
          <p:cNvPr id="2" name="Background grid" hidden="1"/>
          <p:cNvGrpSpPr/>
          <p:nvPr userDrawn="1"/>
        </p:nvGrpSpPr>
        <p:grpSpPr>
          <a:xfrm>
            <a:off x="541550" y="1317132"/>
            <a:ext cx="11103848" cy="4892040"/>
            <a:chOff x="406163" y="1317130"/>
            <a:chExt cx="8327886" cy="4963478"/>
          </a:xfrm>
        </p:grpSpPr>
        <p:sp>
          <p:nvSpPr>
            <p:cNvPr id="164" name="Rectangle 204" hidden="1"/>
            <p:cNvSpPr>
              <a:spLocks noChangeArrowheads="1"/>
            </p:cNvSpPr>
            <p:nvPr/>
          </p:nvSpPr>
          <p:spPr bwMode="auto">
            <a:xfrm>
              <a:off x="406163" y="1317130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5" name="Rectangle 206" hidden="1"/>
            <p:cNvSpPr>
              <a:spLocks noChangeArrowheads="1"/>
            </p:cNvSpPr>
            <p:nvPr/>
          </p:nvSpPr>
          <p:spPr bwMode="auto">
            <a:xfrm>
              <a:off x="406163" y="3868141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6" name="Rectangle 223" hidden="1"/>
            <p:cNvSpPr>
              <a:spLocks noChangeArrowheads="1"/>
            </p:cNvSpPr>
            <p:nvPr/>
          </p:nvSpPr>
          <p:spPr bwMode="auto">
            <a:xfrm>
              <a:off x="4637537" y="1317130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7" name="Rectangle 224" hidden="1"/>
            <p:cNvSpPr>
              <a:spLocks noChangeArrowheads="1"/>
            </p:cNvSpPr>
            <p:nvPr/>
          </p:nvSpPr>
          <p:spPr bwMode="auto">
            <a:xfrm>
              <a:off x="4637537" y="3868141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345731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2" r:id="rId7"/>
  </p:sldLayoutIdLst>
  <p:hf hdr="0" dt="0"/>
  <p:txStyles>
    <p:titleStyle>
      <a:lvl1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GB" altLang="zh-TW" sz="1800" b="1" baseline="0" dirty="0" smtClean="0">
          <a:solidFill>
            <a:schemeClr val="tx1"/>
          </a:solidFill>
          <a:latin typeface="+mj-lt"/>
          <a:ea typeface="SimHei"/>
          <a:cs typeface="Arial" charset="0"/>
        </a:defRPr>
      </a:lvl1pPr>
      <a:lvl2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2pPr>
      <a:lvl3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3pPr>
      <a:lvl4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4pPr>
      <a:lvl5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5pPr>
      <a:lvl6pPr marL="324317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6pPr>
      <a:lvl7pPr marL="648637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7pPr>
      <a:lvl8pPr marL="972953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8pPr>
      <a:lvl9pPr marL="1297272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639627" rtl="0" eaLnBrk="1" fontAlgn="base" hangingPunct="1">
        <a:spcBef>
          <a:spcPts val="142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993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162159" indent="-162159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993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327697" indent="-165537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852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485351" indent="-157656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710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648637" indent="-163286" algn="l" defTabSz="826561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639" dirty="0">
          <a:solidFill>
            <a:schemeClr val="tx1"/>
          </a:solidFill>
          <a:latin typeface="+mn-lt"/>
          <a:ea typeface="SimHei"/>
          <a:cs typeface="+mn-cs"/>
        </a:defRPr>
      </a:lvl5pPr>
      <a:lvl6pPr marL="1095699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6pPr>
      <a:lvl7pPr marL="1420018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7pPr>
      <a:lvl8pPr marL="1744335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8pPr>
      <a:lvl9pPr marL="2068653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1pPr>
      <a:lvl2pPr marL="32431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2pPr>
      <a:lvl3pPr marL="64863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3pPr>
      <a:lvl4pPr marL="972953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4pPr>
      <a:lvl5pPr marL="1297272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5pPr>
      <a:lvl6pPr marL="1621588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6pPr>
      <a:lvl7pPr marL="194590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7pPr>
      <a:lvl8pPr marL="2270225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8pPr>
      <a:lvl9pPr marL="2594542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8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orient="horz" pos="2328">
          <p15:clr>
            <a:srgbClr val="F26B43"/>
          </p15:clr>
        </p15:guide>
        <p15:guide id="4" orient="horz" pos="2412">
          <p15:clr>
            <a:srgbClr val="F26B43"/>
          </p15:clr>
        </p15:guide>
        <p15:guide id="5" pos="318">
          <p15:clr>
            <a:srgbClr val="F26B43"/>
          </p15:clr>
        </p15:guide>
        <p15:guide id="6" pos="9867">
          <p15:clr>
            <a:srgbClr val="F26B43"/>
          </p15:clr>
        </p15:guide>
        <p15:guide id="7" pos="3528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306">
          <p15:clr>
            <a:srgbClr val="F26B43"/>
          </p15:clr>
        </p15:guide>
        <p15:guide id="10" orient="horz" pos="666">
          <p15:clr>
            <a:srgbClr val="F26B43"/>
          </p15:clr>
        </p15:guide>
        <p15:guide id="11" pos="3633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313271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6" r:id="rId1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4006646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8" r:id="rId9"/>
    <p:sldLayoutId id="2147483849" r:id="rId10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0" baseline="0">
          <a:solidFill>
            <a:schemeClr val="tx1"/>
          </a:solidFill>
          <a:latin typeface="Univers Next for HSBC Medium" panose="020B0603030202020203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3325166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76767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107897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0" baseline="0">
          <a:solidFill>
            <a:schemeClr val="tx1"/>
          </a:solidFill>
          <a:latin typeface="Univers Next for HSBC Medium" panose="020B0603030202020203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455637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676471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316495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9" r:id="rId1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2548002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3" r:id="rId1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1657334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382804" y="466895"/>
            <a:ext cx="11402817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09239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GB" altLang="zh-TW" dirty="0"/>
              <a:t>Click to edit Master title style</a:t>
            </a:r>
          </a:p>
        </p:txBody>
      </p:sp>
      <p:sp>
        <p:nvSpPr>
          <p:cNvPr id="12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9642234" y="6335078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938" b="0" i="0" kern="1200" dirty="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126" name="Slide number"/>
          <p:cNvSpPr>
            <a:spLocks noChangeArrowheads="1"/>
          </p:cNvSpPr>
          <p:nvPr userDrawn="1"/>
        </p:nvSpPr>
        <p:spPr bwMode="gray">
          <a:xfrm>
            <a:off x="6000738" y="6337843"/>
            <a:ext cx="190523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845344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938" b="0" i="0" kern="120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  <a:cs typeface="Arial" charset="0"/>
              </a:rPr>
              <a:pPr algn="ctr" defTabSz="845344" rtl="0" eaLnBrk="0" fontAlgn="base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938" b="0" i="0" kern="1200" baseline="0" dirty="0">
              <a:solidFill>
                <a:schemeClr val="tx1"/>
              </a:solidFill>
              <a:latin typeface="Arial" panose="020B0604020202020204" pitchFamily="34" charset="0"/>
              <a:ea typeface="SimHei"/>
              <a:cs typeface="Arial" charset="0"/>
            </a:endParaRPr>
          </a:p>
        </p:txBody>
      </p:sp>
      <p:grpSp>
        <p:nvGrpSpPr>
          <p:cNvPr id="5" name="Background grid" hidden="1"/>
          <p:cNvGrpSpPr/>
          <p:nvPr userDrawn="1"/>
        </p:nvGrpSpPr>
        <p:grpSpPr>
          <a:xfrm>
            <a:off x="382804" y="466780"/>
            <a:ext cx="11402817" cy="5818031"/>
            <a:chOff x="408275" y="497898"/>
            <a:chExt cx="12161520" cy="6205900"/>
          </a:xfrm>
        </p:grpSpPr>
        <p:sp>
          <p:nvSpPr>
            <p:cNvPr id="6" name="Rectangle 5" hidden="1"/>
            <p:cNvSpPr/>
            <p:nvPr userDrawn="1"/>
          </p:nvSpPr>
          <p:spPr bwMode="gray">
            <a:xfrm>
              <a:off x="11621981" y="497898"/>
              <a:ext cx="947814" cy="607002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lvl="0" algn="ctr" defTabSz="845344" eaLnBrk="0"/>
              <a:r>
                <a:rPr lang="en-GB" sz="750" b="0" i="0" baseline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ea typeface="SimHei"/>
                </a:rPr>
                <a:t>Third party logo</a:t>
              </a:r>
            </a:p>
          </p:txBody>
        </p:sp>
        <p:sp>
          <p:nvSpPr>
            <p:cNvPr id="7" name="Rectangle 273" hidden="1"/>
            <p:cNvSpPr>
              <a:spLocks noChangeArrowheads="1"/>
            </p:cNvSpPr>
            <p:nvPr userDrawn="1"/>
          </p:nvSpPr>
          <p:spPr bwMode="auto">
            <a:xfrm>
              <a:off x="408275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8" name="Rectangle 274" hidden="1"/>
            <p:cNvSpPr>
              <a:spLocks noChangeArrowheads="1"/>
            </p:cNvSpPr>
            <p:nvPr userDrawn="1"/>
          </p:nvSpPr>
          <p:spPr bwMode="auto">
            <a:xfrm>
              <a:off x="408275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9" name="Rectangle 278" hidden="1"/>
            <p:cNvSpPr>
              <a:spLocks noChangeArrowheads="1"/>
            </p:cNvSpPr>
            <p:nvPr userDrawn="1"/>
          </p:nvSpPr>
          <p:spPr bwMode="auto">
            <a:xfrm>
              <a:off x="6580398" y="1370541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8249" tIns="44124" rIns="88249" bIns="44124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44132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88265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323975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1765300"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2225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6797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1369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594100"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279" hidden="1"/>
            <p:cNvSpPr>
              <a:spLocks noChangeArrowheads="1"/>
            </p:cNvSpPr>
            <p:nvPr userDrawn="1"/>
          </p:nvSpPr>
          <p:spPr bwMode="auto">
            <a:xfrm>
              <a:off x="6580398" y="4126758"/>
              <a:ext cx="5989397" cy="2577040"/>
            </a:xfrm>
            <a:prstGeom prst="rect">
              <a:avLst/>
            </a:prstGeom>
            <a:noFill/>
            <a:ln w="6350" algn="ctr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defTabSz="901700">
                <a:spcBef>
                  <a:spcPct val="50000"/>
                </a:spcBef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algn="ctr" defTabSz="901700" eaLnBrk="0" fontAlgn="base" hangingPunct="0">
                <a:spcBef>
                  <a:spcPct val="50000"/>
                </a:spcBef>
                <a:spcAft>
                  <a:spcPct val="0"/>
                </a:spcAft>
                <a:defRPr sz="600" b="1" i="1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0"/>
              <a:endParaRPr lang="en-GB" altLang="en-US" sz="656" b="0" dirty="0">
                <a:latin typeface="Arial" panose="020B0604020202020204" pitchFamily="34" charset="0"/>
              </a:endParaRPr>
            </a:p>
          </p:txBody>
        </p:sp>
      </p:grpSp>
      <p:sp>
        <p:nvSpPr>
          <p:cNvPr id="2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3525326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hf hdr="0" dt="0"/>
  <p:txStyles>
    <p:titleStyle>
      <a:lvl1pPr algn="l" defTabSz="1102012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688" b="1" baseline="0">
          <a:solidFill>
            <a:schemeClr val="tx1"/>
          </a:solidFill>
          <a:latin typeface="Arial" panose="020B0604020202020204" pitchFamily="34" charset="0"/>
          <a:ea typeface="SimHei"/>
          <a:cs typeface="+mj-cs"/>
        </a:defRPr>
      </a:lvl1pPr>
      <a:lvl2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2pPr>
      <a:lvl3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3pPr>
      <a:lvl4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4pPr>
      <a:lvl5pPr algn="l" defTabSz="110201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80">
          <a:solidFill>
            <a:schemeClr val="tx2"/>
          </a:solidFill>
          <a:latin typeface="Arial" charset="0"/>
          <a:cs typeface="Arial" charset="0"/>
        </a:defRPr>
      </a:lvl5pPr>
      <a:lvl6pPr marL="43239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6pPr>
      <a:lvl7pPr marL="864794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7pPr>
      <a:lvl8pPr marL="1297191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8pPr>
      <a:lvl9pPr marL="1729587" algn="l" defTabSz="1049464" rtl="0" eaLnBrk="1" fontAlgn="base" hangingPunct="1">
        <a:spcBef>
          <a:spcPct val="0"/>
        </a:spcBef>
        <a:spcAft>
          <a:spcPct val="0"/>
        </a:spcAft>
        <a:defRPr sz="227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852783" rtl="0" eaLnBrk="1" fontAlgn="base" hangingPunct="1">
        <a:spcBef>
          <a:spcPts val="189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16199" indent="-216199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1324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36901" indent="-22070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1135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47094" indent="-210193" algn="l" defTabSz="852783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46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864794" indent="-217701" algn="l" defTabSz="1102012" rtl="0" eaLnBrk="1" fontAlgn="base" hangingPunct="1">
        <a:spcBef>
          <a:spcPts val="189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851" dirty="0">
          <a:solidFill>
            <a:schemeClr val="tx1"/>
          </a:solidFill>
          <a:latin typeface="+mn-lt"/>
          <a:ea typeface="SimHei"/>
          <a:cs typeface="+mn-cs"/>
        </a:defRPr>
      </a:lvl5pPr>
      <a:lvl6pPr marL="146084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6pPr>
      <a:lvl7pPr marL="1893238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7pPr>
      <a:lvl8pPr marL="2325636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8pPr>
      <a:lvl9pPr marL="2758032" indent="-201185" algn="l" defTabSz="104946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75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1pPr>
      <a:lvl2pPr marL="43239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2pPr>
      <a:lvl3pPr marL="864794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3pPr>
      <a:lvl4pPr marL="129719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4pPr>
      <a:lvl5pPr marL="1729587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5pPr>
      <a:lvl6pPr marL="216198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6pPr>
      <a:lvl7pPr marL="2594381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7pPr>
      <a:lvl8pPr marL="3026779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8pPr>
      <a:lvl9pPr marL="3459175" algn="l" defTabSz="864794" rtl="0" eaLnBrk="1" latinLnBrk="0" hangingPunct="1">
        <a:defRPr sz="170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9"/>
            </p:custDataLst>
          </p:nvPr>
        </p:nvGraphicFramePr>
        <p:xfrm>
          <a:off x="1878" y="1518"/>
          <a:ext cx="1866" cy="15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878" y="1518"/>
                        <a:ext cx="1866" cy="15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540790" y="492312"/>
            <a:ext cx="11106912" cy="231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20754" numCol="1" anchor="t" anchorCtr="0" compatLnSpc="1">
            <a:prstTxWarp prst="textNoShape">
              <a:avLst/>
            </a:prstTxWarp>
          </a:bodyPr>
          <a:lstStyle/>
          <a:p>
            <a:pPr lvl="0" algn="l" defTabSz="1165173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dirty="0"/>
              <a:t>Click to edit Master title style</a:t>
            </a:r>
            <a:endParaRPr lang="en-GB" altLang="zh-TW" dirty="0"/>
          </a:p>
        </p:txBody>
      </p:sp>
      <p:sp>
        <p:nvSpPr>
          <p:cNvPr id="162" name="Slide number"/>
          <p:cNvSpPr>
            <a:spLocks noChangeArrowheads="1"/>
          </p:cNvSpPr>
          <p:nvPr userDrawn="1"/>
        </p:nvSpPr>
        <p:spPr bwMode="gray">
          <a:xfrm>
            <a:off x="6000740" y="6313032"/>
            <a:ext cx="190522" cy="186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defTabSz="901661"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smtClean="0">
                <a:solidFill>
                  <a:srgbClr val="000000"/>
                </a:solidFill>
                <a:latin typeface="Arial"/>
                <a:ea typeface="SimHei"/>
              </a:rPr>
              <a:pPr defTabSz="90166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dirty="0">
              <a:solidFill>
                <a:srgbClr val="000000"/>
              </a:solidFill>
              <a:latin typeface="Arial"/>
              <a:ea typeface="SimHei"/>
            </a:endParaRPr>
          </a:p>
        </p:txBody>
      </p:sp>
      <p:sp>
        <p:nvSpPr>
          <p:cNvPr id="168" name="Footer Placeholder 3"/>
          <p:cNvSpPr>
            <a:spLocks noGrp="1"/>
          </p:cNvSpPr>
          <p:nvPr userDrawn="1">
            <p:ph type="ftr" sz="quarter" idx="3"/>
          </p:nvPr>
        </p:nvSpPr>
        <p:spPr>
          <a:xfrm>
            <a:off x="9502012" y="6318521"/>
            <a:ext cx="2143387" cy="1586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 altLang="zh-TW" sz="1000" b="0" i="0" kern="1200">
                <a:solidFill>
                  <a:srgbClr val="D7D8D6"/>
                </a:solidFill>
                <a:latin typeface="+mj-lt"/>
                <a:ea typeface="SimHei"/>
                <a:cs typeface="Arial" charset="0"/>
              </a:defRPr>
            </a:lvl1pPr>
          </a:lstStyle>
          <a:p>
            <a:endParaRPr dirty="0"/>
          </a:p>
        </p:txBody>
      </p:sp>
      <p:grpSp>
        <p:nvGrpSpPr>
          <p:cNvPr id="2" name="Background grid" hidden="1"/>
          <p:cNvGrpSpPr/>
          <p:nvPr userDrawn="1"/>
        </p:nvGrpSpPr>
        <p:grpSpPr>
          <a:xfrm>
            <a:off x="541550" y="1317132"/>
            <a:ext cx="11103848" cy="4892040"/>
            <a:chOff x="406163" y="1317130"/>
            <a:chExt cx="8327886" cy="4963478"/>
          </a:xfrm>
        </p:grpSpPr>
        <p:sp>
          <p:nvSpPr>
            <p:cNvPr id="164" name="Rectangle 204" hidden="1"/>
            <p:cNvSpPr>
              <a:spLocks noChangeArrowheads="1"/>
            </p:cNvSpPr>
            <p:nvPr/>
          </p:nvSpPr>
          <p:spPr bwMode="auto">
            <a:xfrm>
              <a:off x="406163" y="1317130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5" name="Rectangle 206" hidden="1"/>
            <p:cNvSpPr>
              <a:spLocks noChangeArrowheads="1"/>
            </p:cNvSpPr>
            <p:nvPr/>
          </p:nvSpPr>
          <p:spPr bwMode="auto">
            <a:xfrm>
              <a:off x="406163" y="3868141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6" name="Rectangle 223" hidden="1"/>
            <p:cNvSpPr>
              <a:spLocks noChangeArrowheads="1"/>
            </p:cNvSpPr>
            <p:nvPr/>
          </p:nvSpPr>
          <p:spPr bwMode="auto">
            <a:xfrm>
              <a:off x="4637537" y="1317130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  <p:sp>
          <p:nvSpPr>
            <p:cNvPr id="167" name="Rectangle 224" hidden="1"/>
            <p:cNvSpPr>
              <a:spLocks noChangeArrowheads="1"/>
            </p:cNvSpPr>
            <p:nvPr/>
          </p:nvSpPr>
          <p:spPr bwMode="auto">
            <a:xfrm>
              <a:off x="4637537" y="3868141"/>
              <a:ext cx="4096512" cy="2412467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GB" sz="1266" b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sp>
        <p:nvSpPr>
          <p:cNvPr id="5" name="MSIPCMContentMarking" descr="{&quot;HashCode&quot;:1369338411,&quot;Placement&quot;:&quot;Footer&quot;,&quot;Top&quot;:519.343,&quot;Left&quot;:888.1581,&quot;SlideWidth&quot;:960,&quot;SlideHeight&quot;:540}"/>
          <p:cNvSpPr txBox="1"/>
          <p:nvPr userDrawn="1"/>
        </p:nvSpPr>
        <p:spPr>
          <a:xfrm>
            <a:off x="11279608" y="6595656"/>
            <a:ext cx="912392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en-GB" sz="1000">
                <a:solidFill>
                  <a:srgbClr val="FF0000"/>
                </a:solidFill>
                <a:latin typeface="Calibri" panose="020F0502020204030204" pitchFamily="34" charset="0"/>
              </a:rPr>
              <a:t>|INTERNAL|</a:t>
            </a:r>
          </a:p>
        </p:txBody>
      </p:sp>
    </p:spTree>
    <p:extLst>
      <p:ext uri="{BB962C8B-B14F-4D97-AF65-F5344CB8AC3E}">
        <p14:creationId xmlns:p14="http://schemas.microsoft.com/office/powerpoint/2010/main" val="67407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  <p:sldLayoutId id="2147483795" r:id="rId4"/>
    <p:sldLayoutId id="2147483796" r:id="rId5"/>
    <p:sldLayoutId id="2147483797" r:id="rId6"/>
    <p:sldLayoutId id="2147483798" r:id="rId7"/>
  </p:sldLayoutIdLst>
  <p:hf hdr="0" dt="0"/>
  <p:txStyles>
    <p:titleStyle>
      <a:lvl1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GB" altLang="zh-TW" sz="1800" b="1" baseline="0" dirty="0" smtClean="0">
          <a:solidFill>
            <a:schemeClr val="tx1"/>
          </a:solidFill>
          <a:latin typeface="+mj-lt"/>
          <a:ea typeface="SimHei"/>
          <a:cs typeface="Arial" charset="0"/>
        </a:defRPr>
      </a:lvl1pPr>
      <a:lvl2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2pPr>
      <a:lvl3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3pPr>
      <a:lvl4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4pPr>
      <a:lvl5pPr algn="l" defTabSz="826561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1560">
          <a:solidFill>
            <a:schemeClr val="tx2"/>
          </a:solidFill>
          <a:latin typeface="Arial" charset="0"/>
          <a:cs typeface="Arial" charset="0"/>
        </a:defRPr>
      </a:lvl5pPr>
      <a:lvl6pPr marL="324317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6pPr>
      <a:lvl7pPr marL="648637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7pPr>
      <a:lvl8pPr marL="972953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8pPr>
      <a:lvl9pPr marL="1297272" algn="l" defTabSz="787148" rtl="0" eaLnBrk="1" fontAlgn="base" hangingPunct="1">
        <a:spcBef>
          <a:spcPct val="0"/>
        </a:spcBef>
        <a:spcAft>
          <a:spcPct val="0"/>
        </a:spcAft>
        <a:defRPr sz="1702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639627" rtl="0" eaLnBrk="1" fontAlgn="base" hangingPunct="1">
        <a:spcBef>
          <a:spcPts val="142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993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162159" indent="-162159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®"/>
        <a:defRPr lang="en-GB" altLang="zh-TW" sz="993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327697" indent="-165537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"/>
        <a:defRPr lang="en-GB" altLang="zh-TW" sz="852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485351" indent="-157656" algn="l" defTabSz="639627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710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648637" indent="-163286" algn="l" defTabSz="826561" rtl="0" eaLnBrk="1" fontAlgn="base" hangingPunct="1">
        <a:spcBef>
          <a:spcPts val="142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639" dirty="0">
          <a:solidFill>
            <a:schemeClr val="tx1"/>
          </a:solidFill>
          <a:latin typeface="+mn-lt"/>
          <a:ea typeface="SimHei"/>
          <a:cs typeface="+mn-cs"/>
        </a:defRPr>
      </a:lvl5pPr>
      <a:lvl6pPr marL="1095699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6pPr>
      <a:lvl7pPr marL="1420018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7pPr>
      <a:lvl8pPr marL="1744335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8pPr>
      <a:lvl9pPr marL="2068653" indent="-150899" algn="l" defTabSz="787148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567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1pPr>
      <a:lvl2pPr marL="32431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2pPr>
      <a:lvl3pPr marL="64863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3pPr>
      <a:lvl4pPr marL="972953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4pPr>
      <a:lvl5pPr marL="1297272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5pPr>
      <a:lvl6pPr marL="1621588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6pPr>
      <a:lvl7pPr marL="1945907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7pPr>
      <a:lvl8pPr marL="2270225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8pPr>
      <a:lvl9pPr marL="2594542" algn="l" defTabSz="648637" rtl="0" eaLnBrk="1" latinLnBrk="0" hangingPunct="1">
        <a:defRPr sz="12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28">
          <p15:clr>
            <a:srgbClr val="F26B43"/>
          </p15:clr>
        </p15:guide>
        <p15:guide id="2" orient="horz" pos="3912">
          <p15:clr>
            <a:srgbClr val="F26B43"/>
          </p15:clr>
        </p15:guide>
        <p15:guide id="3" orient="horz" pos="2328">
          <p15:clr>
            <a:srgbClr val="F26B43"/>
          </p15:clr>
        </p15:guide>
        <p15:guide id="4" orient="horz" pos="2412">
          <p15:clr>
            <a:srgbClr val="F26B43"/>
          </p15:clr>
        </p15:guide>
        <p15:guide id="5" pos="318">
          <p15:clr>
            <a:srgbClr val="F26B43"/>
          </p15:clr>
        </p15:guide>
        <p15:guide id="6" pos="9867">
          <p15:clr>
            <a:srgbClr val="F26B43"/>
          </p15:clr>
        </p15:guide>
        <p15:guide id="7" pos="3528">
          <p15:clr>
            <a:srgbClr val="F26B43"/>
          </p15:clr>
        </p15:guide>
        <p15:guide id="8" pos="6840">
          <p15:clr>
            <a:srgbClr val="F26B43"/>
          </p15:clr>
        </p15:guide>
        <p15:guide id="9" orient="horz" pos="306">
          <p15:clr>
            <a:srgbClr val="F26B43"/>
          </p15:clr>
        </p15:guide>
        <p15:guide id="10" orient="horz" pos="666">
          <p15:clr>
            <a:srgbClr val="F26B43"/>
          </p15:clr>
        </p15:guide>
        <p15:guide id="11" pos="363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fif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fif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fif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fif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 orange sunset in the background&#10;&#10;Description automatically generated">
            <a:extLst>
              <a:ext uri="{FF2B5EF4-FFF2-40B4-BE49-F238E27FC236}">
                <a16:creationId xmlns:a16="http://schemas.microsoft.com/office/drawing/2014/main" id="{9CFF8412-3771-5B4A-82BD-02B3B11C35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17" name="Title 5"/>
          <p:cNvSpPr txBox="1">
            <a:spLocks/>
          </p:cNvSpPr>
          <p:nvPr/>
        </p:nvSpPr>
        <p:spPr bwMode="gray">
          <a:xfrm>
            <a:off x="382804" y="661739"/>
            <a:ext cx="11402817" cy="377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defTabSz="1102012" rtl="0" eaLnBrk="0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438" b="1" baseline="0" dirty="0" smtClean="0">
                <a:solidFill>
                  <a:schemeClr val="tx1"/>
                </a:solidFill>
                <a:latin typeface="+mj-lt"/>
                <a:ea typeface="SimHei"/>
                <a:cs typeface="+mj-cs"/>
              </a:defRPr>
            </a:lvl1pPr>
            <a:lvl2pPr algn="l" defTabSz="1102012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8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02012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8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02012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8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02012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8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32397" algn="l" defTabSz="1049464" rtl="0" eaLnBrk="1" fontAlgn="base" hangingPunct="1">
              <a:spcBef>
                <a:spcPct val="0"/>
              </a:spcBef>
              <a:spcAft>
                <a:spcPct val="0"/>
              </a:spcAft>
              <a:defRPr sz="227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864794" algn="l" defTabSz="1049464" rtl="0" eaLnBrk="1" fontAlgn="base" hangingPunct="1">
              <a:spcBef>
                <a:spcPct val="0"/>
              </a:spcBef>
              <a:spcAft>
                <a:spcPct val="0"/>
              </a:spcAft>
              <a:defRPr sz="227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297191" algn="l" defTabSz="1049464" rtl="0" eaLnBrk="1" fontAlgn="base" hangingPunct="1">
              <a:spcBef>
                <a:spcPct val="0"/>
              </a:spcBef>
              <a:spcAft>
                <a:spcPct val="0"/>
              </a:spcAft>
              <a:defRPr sz="227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729587" algn="l" defTabSz="1049464" rtl="0" eaLnBrk="1" fontAlgn="base" hangingPunct="1">
              <a:spcBef>
                <a:spcPct val="0"/>
              </a:spcBef>
              <a:spcAft>
                <a:spcPct val="0"/>
              </a:spcAft>
              <a:defRPr sz="227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1102012" rtl="0" eaLnBrk="0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solidFill>
                  <a:srgbClr val="000000"/>
                </a:solidFill>
                <a:latin typeface="Aptos"/>
              </a:rPr>
              <a:t>A</a:t>
            </a:r>
            <a:r>
              <a:rPr lang="en-US" sz="3200" b="1" i="0" dirty="0">
                <a:solidFill>
                  <a:srgbClr val="000000"/>
                </a:solidFill>
                <a:effectLst/>
                <a:latin typeface="Aptos"/>
              </a:rPr>
              <a:t>ccessible digital banking for senior people in HK </a:t>
            </a:r>
            <a:r>
              <a:rPr lang="en-US" sz="3200" b="0" i="0" dirty="0">
                <a:solidFill>
                  <a:srgbClr val="000000"/>
                </a:solidFill>
                <a:effectLst/>
                <a:latin typeface="Aptos"/>
              </a:rPr>
              <a:t> </a:t>
            </a:r>
            <a:endParaRPr kumimoji="0" lang="en-GB" sz="3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77962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460626-937A-9FC5-0190-1E4F73433B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0693C5-5D9F-CA0C-AC91-E57F031C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951332-3FD2-FC54-6A55-FEE60DEC73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CF8F17-6148-D931-3A4A-910559A9AE6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graph of a bar graph&#10;&#10;AI-generated content may be incorrect.">
            <a:extLst>
              <a:ext uri="{FF2B5EF4-FFF2-40B4-BE49-F238E27FC236}">
                <a16:creationId xmlns:a16="http://schemas.microsoft.com/office/drawing/2014/main" id="{DEEE9D04-FD8C-4F97-3468-A3409186D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59" y="0"/>
            <a:ext cx="11632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81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E712DD-514E-4249-D1A9-E095AA47829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E42B05-4C64-A17A-F711-A9DE501E1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Transactions Across All Platform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F7BC59-7B1E-6813-C9E9-A09E6B6818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19E62-CE89-70CF-07B7-B1F55FB9B42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graph with different colored squares&#10;&#10;AI-generated content may be incorrect.">
            <a:extLst>
              <a:ext uri="{FF2B5EF4-FFF2-40B4-BE49-F238E27FC236}">
                <a16:creationId xmlns:a16="http://schemas.microsoft.com/office/drawing/2014/main" id="{C4C0EE90-6014-6E2A-0208-1D183A086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083" y="1113323"/>
            <a:ext cx="10216259" cy="55637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197605A-97E1-7B11-63CD-E592C0CCEE44}"/>
              </a:ext>
            </a:extLst>
          </p:cNvPr>
          <p:cNvSpPr/>
          <p:nvPr/>
        </p:nvSpPr>
        <p:spPr bwMode="auto">
          <a:xfrm>
            <a:off x="1490870" y="5466522"/>
            <a:ext cx="1838739" cy="377687"/>
          </a:xfrm>
          <a:prstGeom prst="rect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90F2A8-80E3-74C1-792C-9166FF745F31}"/>
              </a:ext>
            </a:extLst>
          </p:cNvPr>
          <p:cNvSpPr/>
          <p:nvPr/>
        </p:nvSpPr>
        <p:spPr bwMode="auto">
          <a:xfrm>
            <a:off x="2156792" y="3986316"/>
            <a:ext cx="1172817" cy="2988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DF47B9-A0B2-2EC1-4A15-6AB8BEA0FD40}"/>
              </a:ext>
            </a:extLst>
          </p:cNvPr>
          <p:cNvSpPr/>
          <p:nvPr/>
        </p:nvSpPr>
        <p:spPr bwMode="auto">
          <a:xfrm>
            <a:off x="2156792" y="3578706"/>
            <a:ext cx="1172817" cy="2988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4E4648-B3BD-4032-70E1-FBCABEE4A61C}"/>
              </a:ext>
            </a:extLst>
          </p:cNvPr>
          <p:cNvSpPr/>
          <p:nvPr/>
        </p:nvSpPr>
        <p:spPr bwMode="auto">
          <a:xfrm>
            <a:off x="1009597" y="1590494"/>
            <a:ext cx="2429342" cy="289128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88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78861A-9677-68B2-2C31-F0EFDD2A11D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F8C51-04F7-3349-2D16-84056F0C1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Barrier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06A11-A18E-8CC3-0354-16AA5B6642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6A421-DB66-FB85-4F3B-DE1598DA2FB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219A1E40-346E-4C1D-2514-BC5139CC6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6"/>
          <a:stretch/>
        </p:blipFill>
        <p:spPr>
          <a:xfrm>
            <a:off x="1361661" y="1253134"/>
            <a:ext cx="9081275" cy="560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472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479457-1F8A-6CD4-2374-E1EFA46D77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20730FD-CE6D-D5D9-0897-D3F3A958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Barriers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37D7F7-ECE9-D98D-38D7-0EBA93D33A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F95BC-405E-428C-E665-B4A265BA168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0EE5CDF-0BD7-0FF3-2A5C-95B8AFA1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75" y="1253134"/>
            <a:ext cx="8394849" cy="492741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846118-356C-D615-AB1E-EF7FB562C4F9}"/>
              </a:ext>
            </a:extLst>
          </p:cNvPr>
          <p:cNvSpPr/>
          <p:nvPr/>
        </p:nvSpPr>
        <p:spPr bwMode="auto">
          <a:xfrm>
            <a:off x="1898575" y="1818861"/>
            <a:ext cx="8394849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68ECA9-8665-0CDE-79A1-4EA7E70760F0}"/>
              </a:ext>
            </a:extLst>
          </p:cNvPr>
          <p:cNvSpPr/>
          <p:nvPr/>
        </p:nvSpPr>
        <p:spPr bwMode="auto">
          <a:xfrm>
            <a:off x="1746175" y="3764876"/>
            <a:ext cx="8394849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21F672-9048-1DDC-F872-00B6BF6CC84D}"/>
              </a:ext>
            </a:extLst>
          </p:cNvPr>
          <p:cNvSpPr/>
          <p:nvPr/>
        </p:nvSpPr>
        <p:spPr bwMode="auto">
          <a:xfrm>
            <a:off x="1746174" y="4319657"/>
            <a:ext cx="8394849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427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09673A-21AE-2C14-33B4-007AACF6EC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3D89F-3285-1C16-48F7-EE781D945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690BE-6C4C-0079-0188-0A7541FCD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2DDB8-A7F2-A330-C12D-873009C45CF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776F23-FEF9-BFD5-AE8B-50EC58874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175" y="1194675"/>
            <a:ext cx="7546222" cy="50214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E892DD7-2F38-0D45-95A7-A53A809B4CB8}"/>
              </a:ext>
            </a:extLst>
          </p:cNvPr>
          <p:cNvSpPr/>
          <p:nvPr/>
        </p:nvSpPr>
        <p:spPr bwMode="auto">
          <a:xfrm>
            <a:off x="1746176" y="2333642"/>
            <a:ext cx="7656242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E4DF18-AE91-A368-9012-A84DC178D628}"/>
              </a:ext>
            </a:extLst>
          </p:cNvPr>
          <p:cNvSpPr/>
          <p:nvPr/>
        </p:nvSpPr>
        <p:spPr bwMode="auto">
          <a:xfrm>
            <a:off x="1746176" y="1858729"/>
            <a:ext cx="7656242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4003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58BD7F-5762-FED7-35F4-25F37C45A1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19495-2BB4-78FF-0B90-3287E8F0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3E927-62F9-AF0C-9B48-A8E61FB26E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6E6FD8-9069-6080-0C76-AF5E6291ADB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22993FF-3411-B46D-4033-D6361B221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72" y="1447399"/>
            <a:ext cx="7857457" cy="46297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8FC460-E5AE-8C62-BC48-83058FFC72C9}"/>
              </a:ext>
            </a:extLst>
          </p:cNvPr>
          <p:cNvSpPr/>
          <p:nvPr/>
        </p:nvSpPr>
        <p:spPr bwMode="auto">
          <a:xfrm>
            <a:off x="1777178" y="3397383"/>
            <a:ext cx="7795451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9B0EC1-0C2F-2983-CA7F-D7932C9AF1FE}"/>
              </a:ext>
            </a:extLst>
          </p:cNvPr>
          <p:cNvSpPr/>
          <p:nvPr/>
        </p:nvSpPr>
        <p:spPr bwMode="auto">
          <a:xfrm>
            <a:off x="1777178" y="2234640"/>
            <a:ext cx="7795451" cy="417444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7196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97A7FE-D4C5-6345-A99E-2298340880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DD5B2B-7893-38FE-CF34-B721E295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7AB4E1-C20B-DB74-189D-2AC8A3EFC0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D03CB-9EA0-618C-69F2-8011A7C5651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" name="Picture 7" descr="A close-up of a checklist&#10;&#10;AI-generated content may be incorrect.">
            <a:extLst>
              <a:ext uri="{FF2B5EF4-FFF2-40B4-BE49-F238E27FC236}">
                <a16:creationId xmlns:a16="http://schemas.microsoft.com/office/drawing/2014/main" id="{22766040-C15C-FF6B-C212-98A856EEC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178" y="288235"/>
            <a:ext cx="3629795" cy="6569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16C8B5-F92B-62AD-745A-B7F4F61E2A09}"/>
              </a:ext>
            </a:extLst>
          </p:cNvPr>
          <p:cNvSpPr txBox="1"/>
          <p:nvPr/>
        </p:nvSpPr>
        <p:spPr>
          <a:xfrm>
            <a:off x="7992533" y="1557867"/>
            <a:ext cx="3352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Chatbot </a:t>
            </a:r>
          </a:p>
          <a:p>
            <a:pPr marL="285750" indent="-285750">
              <a:buFontTx/>
              <a:buChar char="-"/>
            </a:pPr>
            <a:r>
              <a:rPr lang="en-US" dirty="0"/>
              <a:t>Voice options to read textual information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Error recovery </a:t>
            </a:r>
          </a:p>
          <a:p>
            <a:pPr marL="285750" indent="-285750">
              <a:buFontTx/>
              <a:buChar char="-"/>
            </a:pPr>
            <a:r>
              <a:rPr lang="en-US" dirty="0"/>
              <a:t>Auto fill in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579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2EA83B-226E-81BC-5769-2325AF98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B6508-3DB5-6DE5-10A9-04821DE869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sz="1600" dirty="0"/>
              <a:t>Continuously discovering the pattern in the surveying data</a:t>
            </a:r>
          </a:p>
          <a:p>
            <a:pPr marL="387649" lvl="1" indent="-171450">
              <a:buFontTx/>
              <a:buChar char="-"/>
            </a:pPr>
            <a:r>
              <a:rPr lang="en-US" sz="1600" dirty="0"/>
              <a:t>Age vs Barriers </a:t>
            </a:r>
          </a:p>
          <a:p>
            <a:pPr marL="501949" lvl="1" indent="-285750">
              <a:buFontTx/>
              <a:buChar char="-"/>
            </a:pPr>
            <a:r>
              <a:rPr lang="en-US" sz="1600" dirty="0"/>
              <a:t>Education vs Channel selection</a:t>
            </a:r>
          </a:p>
          <a:p>
            <a:pPr marL="171450" indent="-171450">
              <a:buFontTx/>
              <a:buChar char="-"/>
            </a:pPr>
            <a:endParaRPr lang="en-US" sz="1600" dirty="0"/>
          </a:p>
          <a:p>
            <a:r>
              <a:rPr lang="en-US" sz="1800" dirty="0">
                <a:solidFill>
                  <a:schemeClr val="accent1"/>
                </a:solidFill>
              </a:rPr>
              <a:t>Qualitative Analysis</a:t>
            </a:r>
          </a:p>
          <a:p>
            <a:endParaRPr lang="en-US" sz="1600" dirty="0"/>
          </a:p>
          <a:p>
            <a:pPr marL="171450" indent="-171450">
              <a:buFontTx/>
              <a:buChar char="-"/>
            </a:pPr>
            <a:r>
              <a:rPr lang="en-US" altLang="zh-TW" sz="1600" dirty="0"/>
              <a:t>Conduct interview with the branch working staff </a:t>
            </a:r>
          </a:p>
          <a:p>
            <a:pPr marL="387649" lvl="1" indent="-171450">
              <a:buFontTx/>
              <a:buChar char="-"/>
            </a:pPr>
            <a:r>
              <a:rPr lang="en-US" altLang="zh-TW" sz="1600" dirty="0"/>
              <a:t>Focus on those have more than 3 years of working age</a:t>
            </a:r>
          </a:p>
          <a:p>
            <a:pPr marL="387649" lvl="1" indent="-171450">
              <a:buFontTx/>
              <a:buChar char="-"/>
            </a:pPr>
            <a:r>
              <a:rPr lang="en-US" altLang="zh-TW" sz="1600" dirty="0"/>
              <a:t>Have experiences in dealing with elder customers </a:t>
            </a:r>
          </a:p>
          <a:p>
            <a:pPr marL="387649" lvl="1" indent="-171450">
              <a:buFontTx/>
              <a:buChar char="-"/>
            </a:pPr>
            <a:endParaRPr lang="en-US" dirty="0"/>
          </a:p>
          <a:p>
            <a:pPr marL="387649" lvl="1" indent="-171450">
              <a:buFontTx/>
              <a:buChar char="-"/>
            </a:pPr>
            <a:endParaRPr lang="en-US" dirty="0"/>
          </a:p>
          <a:p>
            <a:pPr marL="387649" lvl="1" indent="-171450">
              <a:buFontTx/>
              <a:buChar char="-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2207B-69CE-E074-97A9-11C56490447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7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863A53-E7B5-4CC0-BA3B-810F7D12F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questions – </a:t>
            </a:r>
            <a:r>
              <a:rPr lang="en-GB" dirty="0">
                <a:solidFill>
                  <a:schemeClr val="accent1"/>
                </a:solidFill>
              </a:rPr>
              <a:t>What is the expected takeaway from the research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C45F5-F9B3-431E-B2A8-ED921EEC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938" b="0" i="0" u="none" strike="noStrike" kern="1200" cap="none" spc="0" normalizeH="0" baseline="0" noProof="0" dirty="0">
              <a:ln>
                <a:noFill/>
              </a:ln>
              <a:solidFill>
                <a:srgbClr val="D7D8D6"/>
              </a:solidFill>
              <a:effectLst/>
              <a:uLnTx/>
              <a:uFillTx/>
              <a:latin typeface="Arial" panose="020B0604020202020204" pitchFamily="34" charset="0"/>
              <a:cs typeface="Arial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F1CF9B5-90D7-411C-9C7F-75E806F57B49}"/>
              </a:ext>
            </a:extLst>
          </p:cNvPr>
          <p:cNvGrpSpPr/>
          <p:nvPr/>
        </p:nvGrpSpPr>
        <p:grpSpPr>
          <a:xfrm>
            <a:off x="992438" y="1485480"/>
            <a:ext cx="9642684" cy="3429852"/>
            <a:chOff x="992438" y="1620221"/>
            <a:chExt cx="9642684" cy="27770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F5A131E-A00D-45B5-8C5C-4EF7A1DF4696}"/>
                </a:ext>
              </a:extLst>
            </p:cNvPr>
            <p:cNvSpPr txBox="1"/>
            <p:nvPr/>
          </p:nvSpPr>
          <p:spPr>
            <a:xfrm>
              <a:off x="3367853" y="2710902"/>
              <a:ext cx="1679397" cy="16863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GB" sz="1200" b="1" dirty="0">
                  <a:solidFill>
                    <a:schemeClr val="bg1"/>
                  </a:solidFill>
                </a:rPr>
                <a:t>W</a:t>
              </a:r>
              <a:r>
                <a:rPr lang="en-US" sz="1200" b="1" dirty="0">
                  <a:solidFill>
                    <a:schemeClr val="bg1"/>
                  </a:solidFill>
                </a:rPr>
                <a:t>hat are the factors contributing to senior people’s reluctance towards digital banking? </a:t>
              </a:r>
              <a:endParaRPr lang="en-GB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F5B9AC-3A6C-44B7-8FA1-02FFC2F6B133}"/>
                </a:ext>
              </a:extLst>
            </p:cNvPr>
            <p:cNvSpPr txBox="1"/>
            <p:nvPr/>
          </p:nvSpPr>
          <p:spPr>
            <a:xfrm>
              <a:off x="5980853" y="2702760"/>
              <a:ext cx="1679397" cy="168639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defTabSz="457200">
                <a:defRPr sz="1200" b="1" kern="0">
                  <a:solidFill>
                    <a:srgbClr val="FFFFFF"/>
                  </a:solidFill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GB" dirty="0">
                  <a:solidFill>
                    <a:schemeClr val="bg1"/>
                  </a:solidFill>
                </a:rPr>
                <a:t>What types of barriers (physical, knowledge, psychological) is more salient in preventing digital banking?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71C55A-7E76-4C29-9B37-9D5CCE6E566C}"/>
                </a:ext>
              </a:extLst>
            </p:cNvPr>
            <p:cNvSpPr txBox="1"/>
            <p:nvPr/>
          </p:nvSpPr>
          <p:spPr>
            <a:xfrm>
              <a:off x="8577519" y="2710902"/>
              <a:ext cx="1679397" cy="168639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r>
                <a:rPr lang="en-GB" sz="1200" dirty="0"/>
                <a:t>How to enhance banking accessibility for aging people? </a:t>
              </a:r>
            </a:p>
            <a:p>
              <a:endParaRPr lang="en-GB" sz="1200" b="1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2CCE25-D01C-4FAF-80FD-D3000DB7B4F0}"/>
                </a:ext>
              </a:extLst>
            </p:cNvPr>
            <p:cNvSpPr txBox="1"/>
            <p:nvPr/>
          </p:nvSpPr>
          <p:spPr>
            <a:xfrm>
              <a:off x="992438" y="2675588"/>
              <a:ext cx="1679397" cy="1686396"/>
            </a:xfrm>
            <a:prstGeom prst="rect">
              <a:avLst/>
            </a:prstGeom>
            <a:solidFill>
              <a:srgbClr val="DB0011"/>
            </a:solidFill>
            <a:ln>
              <a:noFill/>
            </a:ln>
          </p:spPr>
          <p:txBody>
            <a:bodyPr wrap="square" rtlCol="0" anchor="ctr">
              <a:noAutofit/>
            </a:bodyPr>
            <a:lstStyle>
              <a:defPPr>
                <a:defRPr lang="en-US"/>
              </a:defPPr>
              <a:lvl1pPr defTabSz="457200">
                <a:defRPr sz="1200" b="1" kern="0">
                  <a:solidFill>
                    <a:srgbClr val="FFFFFF"/>
                  </a:solidFill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r>
                <a:rPr lang="en-GB" dirty="0"/>
                <a:t>Patterns in elderly banking behaviours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3C36B61-A0DF-4C53-A3ED-4DF1D463279F}"/>
                </a:ext>
              </a:extLst>
            </p:cNvPr>
            <p:cNvSpPr txBox="1"/>
            <p:nvPr/>
          </p:nvSpPr>
          <p:spPr>
            <a:xfrm>
              <a:off x="1063723" y="1651718"/>
              <a:ext cx="995040" cy="11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DB0011"/>
                  </a:solidFill>
                  <a:effectLst/>
                  <a:uLnTx/>
                  <a:uFillTx/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8F09B-D40E-4087-BCE1-5A105E0BC487}"/>
                </a:ext>
              </a:extLst>
            </p:cNvPr>
            <p:cNvSpPr txBox="1"/>
            <p:nvPr/>
          </p:nvSpPr>
          <p:spPr>
            <a:xfrm>
              <a:off x="3676420" y="1620221"/>
              <a:ext cx="995040" cy="11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DB0011"/>
                  </a:solidFill>
                  <a:effectLst/>
                  <a:uLnTx/>
                  <a:uFillTx/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rPr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2422DB-5ABD-458C-B250-1E401FF5EEE8}"/>
                </a:ext>
              </a:extLst>
            </p:cNvPr>
            <p:cNvSpPr txBox="1"/>
            <p:nvPr/>
          </p:nvSpPr>
          <p:spPr>
            <a:xfrm>
              <a:off x="6246514" y="1652834"/>
              <a:ext cx="995040" cy="11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DB0011"/>
                  </a:solidFill>
                  <a:effectLst/>
                  <a:uLnTx/>
                  <a:uFillTx/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E4ADD65-34ED-41AC-BE33-72816E4A467C}"/>
                </a:ext>
              </a:extLst>
            </p:cNvPr>
            <p:cNvSpPr txBox="1"/>
            <p:nvPr/>
          </p:nvSpPr>
          <p:spPr>
            <a:xfrm>
              <a:off x="8650166" y="1651717"/>
              <a:ext cx="995040" cy="11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800" b="1" i="0" u="none" strike="noStrike" kern="0" cap="none" spc="0" normalizeH="0" baseline="0" noProof="0" dirty="0">
                  <a:ln>
                    <a:noFill/>
                  </a:ln>
                  <a:solidFill>
                    <a:srgbClr val="DB0011"/>
                  </a:solidFill>
                  <a:effectLst/>
                  <a:uLnTx/>
                  <a:uFillTx/>
                  <a:latin typeface="Univers Next for HSBC Light" panose="020B0403030202020203"/>
                  <a:ea typeface="Segoe UI" panose="020B0502040204020203" pitchFamily="34" charset="0"/>
                  <a:cs typeface="Segoe UI" panose="020B0502040204020203" pitchFamily="34" charset="0"/>
                </a:rPr>
                <a:t>4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650C64-B7B8-4D44-89B2-618AA5DFD695}"/>
                </a:ext>
              </a:extLst>
            </p:cNvPr>
            <p:cNvSpPr txBox="1"/>
            <p:nvPr/>
          </p:nvSpPr>
          <p:spPr>
            <a:xfrm>
              <a:off x="9640082" y="1620222"/>
              <a:ext cx="995040" cy="11818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800" b="1" i="0" u="none" strike="noStrike" kern="0" cap="none" spc="0" normalizeH="0" baseline="0" noProof="0" dirty="0">
                <a:ln>
                  <a:noFill/>
                </a:ln>
                <a:solidFill>
                  <a:srgbClr val="DB0011"/>
                </a:solidFill>
                <a:effectLst/>
                <a:uLnTx/>
                <a:uFillTx/>
                <a:latin typeface="Univers Next for HSBC Light" panose="020B0403030202020203"/>
                <a:ea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103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FAE0B-98D9-A0A7-CB61-A26972ACF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Quantitative Approach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EE3DCA-B18C-602A-A348-41B03E9017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5800" y="874643"/>
            <a:ext cx="11099849" cy="540197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sz="1800" dirty="0"/>
              <a:t>30+ survey questions</a:t>
            </a:r>
          </a:p>
          <a:p>
            <a:pPr marL="171450" indent="-171450">
              <a:buFontTx/>
              <a:buChar char="-"/>
            </a:pPr>
            <a:r>
              <a:rPr lang="en-US" sz="1800" dirty="0"/>
              <a:t>Divided into</a:t>
            </a:r>
          </a:p>
          <a:p>
            <a:pPr marL="559099" lvl="1" indent="-342900">
              <a:buAutoNum type="arabicParenR"/>
            </a:pPr>
            <a:r>
              <a:rPr lang="en-US" sz="1800" b="1" dirty="0"/>
              <a:t>Recipient concern &amp; Demographic questions</a:t>
            </a:r>
          </a:p>
          <a:p>
            <a:pPr marL="559099" lvl="1" indent="-342900">
              <a:buAutoNum type="arabicParenR"/>
            </a:pPr>
            <a:r>
              <a:rPr lang="en-US" sz="1800" b="1" dirty="0"/>
              <a:t>Banking Behavior Question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Banking choice (Branch visiting, Phone Banking, ATM and Digital)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Frequency of Visiting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Transaction types 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Reason of choosing</a:t>
            </a:r>
          </a:p>
          <a:p>
            <a:pPr lvl="1" indent="0">
              <a:buNone/>
            </a:pPr>
            <a:r>
              <a:rPr lang="en-US" sz="1987" b="1" dirty="0">
                <a:solidFill>
                  <a:schemeClr val="accent1"/>
                </a:solidFill>
              </a:rPr>
              <a:t>3) </a:t>
            </a:r>
            <a:r>
              <a:rPr lang="en-US" sz="1987" b="1" dirty="0"/>
              <a:t>Barrier Questions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Physical Barrier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Trust/Phycological Barrier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Knowledge Barrier </a:t>
            </a:r>
          </a:p>
          <a:p>
            <a:pPr lvl="1" indent="0">
              <a:buNone/>
            </a:pPr>
            <a:r>
              <a:rPr lang="en-US" sz="1800" b="1" dirty="0">
                <a:solidFill>
                  <a:schemeClr val="accent1"/>
                </a:solidFill>
              </a:rPr>
              <a:t>4) </a:t>
            </a:r>
            <a:r>
              <a:rPr lang="en-US" sz="1800" b="1" dirty="0"/>
              <a:t>Advice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Tools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Features</a:t>
            </a:r>
          </a:p>
          <a:p>
            <a:pPr marL="608351" lvl="2" indent="-171450">
              <a:buFontTx/>
              <a:buChar char="-"/>
            </a:pPr>
            <a:r>
              <a:rPr lang="en-US" sz="1800" dirty="0"/>
              <a:t>Function </a:t>
            </a:r>
          </a:p>
          <a:p>
            <a:pPr marL="387649" lvl="1" indent="-171450">
              <a:buFontTx/>
              <a:buChar char="-"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F19F1-2FB1-1047-0799-F1215062F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13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2977" y="1908"/>
          <a:ext cx="1489" cy="1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15" imgH="215" progId="TCLayout.ActiveDocument.1">
                  <p:embed/>
                </p:oleObj>
              </mc:Choice>
              <mc:Fallback>
                <p:oleObj name="think-cell Slide" r:id="rId5" imgW="215" imgH="215" progId="TCLayout.ActiveDocument.1">
                  <p:embed/>
                  <p:pic>
                    <p:nvPicPr>
                      <p:cNvPr id="6" name="Object 5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77" y="1908"/>
                        <a:ext cx="1489" cy="1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>
            <p:custDataLst>
              <p:tags r:id="rId2"/>
            </p:custDataLst>
          </p:nvPr>
        </p:nvSpPr>
        <p:spPr bwMode="auto">
          <a:xfrm>
            <a:off x="1488" y="419"/>
            <a:ext cx="148809" cy="148809"/>
          </a:xfrm>
          <a:prstGeom prst="rect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05035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688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nivers Next for HSBC Light" panose="020B0403030202020203" pitchFamily="34" charset="0"/>
              <a:ea typeface="+mn-ea"/>
              <a:cs typeface="Arial" panose="020B0604020202020204" pitchFamily="34" charset="0"/>
              <a:sym typeface="Univers Next for HSBC Light" panose="020B0403030202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2806" y="464717"/>
            <a:ext cx="5665298" cy="309067"/>
          </a:xfrm>
        </p:spPr>
        <p:txBody>
          <a:bodyPr/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Presentation Name</a:t>
            </a:r>
            <a: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  <a:t>| </a:t>
            </a:r>
            <a:r>
              <a:rPr lang="en-GB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Demographic </a:t>
            </a:r>
            <a:r>
              <a:rPr lang="en-GB" b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</a:t>
            </a:r>
          </a:p>
        </p:txBody>
      </p:sp>
      <p:sp>
        <p:nvSpPr>
          <p:cNvPr id="189" name="Text"/>
          <p:cNvSpPr>
            <a:spLocks noGrp="1"/>
          </p:cNvSpPr>
          <p:nvPr/>
        </p:nvSpPr>
        <p:spPr>
          <a:xfrm>
            <a:off x="296228" y="6786877"/>
            <a:ext cx="2277524" cy="166575"/>
          </a:xfrm>
          <a:prstGeom prst="rect">
            <a:avLst/>
          </a:prstGeom>
        </p:spPr>
        <p:txBody>
          <a:bodyPr wrap="square" lIns="36000" tIns="0" rIns="0" bIns="0" rtlCol="0" anchor="t"/>
          <a:lstStyle/>
          <a:p>
            <a:pPr lvl="0">
              <a:defRPr sz="900" b="1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GB" sz="1400" b="1" dirty="0">
              <a:solidFill>
                <a:srgbClr val="FF0000"/>
              </a:solidFill>
              <a:latin typeface="Univers Next for HSBC Light" panose="020B0403030202020203" pitchFamily="34" charset="0"/>
              <a:ea typeface="Arial"/>
              <a:cs typeface="Arial"/>
            </a:endParaRPr>
          </a:p>
        </p:txBody>
      </p:sp>
      <p:grpSp>
        <p:nvGrpSpPr>
          <p:cNvPr id="123" name="Group 4"/>
          <p:cNvGrpSpPr>
            <a:grpSpLocks noChangeAspect="1"/>
          </p:cNvGrpSpPr>
          <p:nvPr/>
        </p:nvGrpSpPr>
        <p:grpSpPr bwMode="auto">
          <a:xfrm>
            <a:off x="655786" y="6110260"/>
            <a:ext cx="351654" cy="331611"/>
            <a:chOff x="590" y="904"/>
            <a:chExt cx="772" cy="728"/>
          </a:xfrm>
        </p:grpSpPr>
        <p:sp>
          <p:nvSpPr>
            <p:cNvPr id="1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90" y="904"/>
              <a:ext cx="772" cy="7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5"/>
            <p:cNvSpPr>
              <a:spLocks/>
            </p:cNvSpPr>
            <p:nvPr/>
          </p:nvSpPr>
          <p:spPr bwMode="auto">
            <a:xfrm>
              <a:off x="590" y="1036"/>
              <a:ext cx="676" cy="500"/>
            </a:xfrm>
            <a:custGeom>
              <a:avLst/>
              <a:gdLst>
                <a:gd name="T0" fmla="*/ 418 w 676"/>
                <a:gd name="T1" fmla="*/ 500 h 500"/>
                <a:gd name="T2" fmla="*/ 0 w 676"/>
                <a:gd name="T3" fmla="*/ 500 h 500"/>
                <a:gd name="T4" fmla="*/ 0 w 676"/>
                <a:gd name="T5" fmla="*/ 0 h 500"/>
                <a:gd name="T6" fmla="*/ 676 w 676"/>
                <a:gd name="T7" fmla="*/ 0 h 500"/>
                <a:gd name="T8" fmla="*/ 676 w 676"/>
                <a:gd name="T9" fmla="*/ 250 h 500"/>
                <a:gd name="T10" fmla="*/ 658 w 676"/>
                <a:gd name="T11" fmla="*/ 250 h 500"/>
                <a:gd name="T12" fmla="*/ 658 w 676"/>
                <a:gd name="T13" fmla="*/ 18 h 500"/>
                <a:gd name="T14" fmla="*/ 18 w 676"/>
                <a:gd name="T15" fmla="*/ 18 h 500"/>
                <a:gd name="T16" fmla="*/ 18 w 676"/>
                <a:gd name="T17" fmla="*/ 482 h 500"/>
                <a:gd name="T18" fmla="*/ 418 w 676"/>
                <a:gd name="T19" fmla="*/ 482 h 500"/>
                <a:gd name="T20" fmla="*/ 418 w 676"/>
                <a:gd name="T21" fmla="*/ 500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6" h="500">
                  <a:moveTo>
                    <a:pt x="418" y="500"/>
                  </a:moveTo>
                  <a:lnTo>
                    <a:pt x="0" y="500"/>
                  </a:lnTo>
                  <a:lnTo>
                    <a:pt x="0" y="0"/>
                  </a:lnTo>
                  <a:lnTo>
                    <a:pt x="676" y="0"/>
                  </a:lnTo>
                  <a:lnTo>
                    <a:pt x="676" y="250"/>
                  </a:lnTo>
                  <a:lnTo>
                    <a:pt x="658" y="250"/>
                  </a:lnTo>
                  <a:lnTo>
                    <a:pt x="658" y="18"/>
                  </a:lnTo>
                  <a:lnTo>
                    <a:pt x="18" y="18"/>
                  </a:lnTo>
                  <a:lnTo>
                    <a:pt x="18" y="482"/>
                  </a:lnTo>
                  <a:lnTo>
                    <a:pt x="418" y="482"/>
                  </a:lnTo>
                  <a:lnTo>
                    <a:pt x="418" y="50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6"/>
            <p:cNvSpPr>
              <a:spLocks noEditPoints="1"/>
            </p:cNvSpPr>
            <p:nvPr/>
          </p:nvSpPr>
          <p:spPr bwMode="auto">
            <a:xfrm>
              <a:off x="1152" y="1166"/>
              <a:ext cx="66" cy="66"/>
            </a:xfrm>
            <a:custGeom>
              <a:avLst/>
              <a:gdLst>
                <a:gd name="T0" fmla="*/ 66 w 66"/>
                <a:gd name="T1" fmla="*/ 66 h 66"/>
                <a:gd name="T2" fmla="*/ 0 w 66"/>
                <a:gd name="T3" fmla="*/ 66 h 66"/>
                <a:gd name="T4" fmla="*/ 0 w 66"/>
                <a:gd name="T5" fmla="*/ 0 h 66"/>
                <a:gd name="T6" fmla="*/ 66 w 66"/>
                <a:gd name="T7" fmla="*/ 0 h 66"/>
                <a:gd name="T8" fmla="*/ 66 w 66"/>
                <a:gd name="T9" fmla="*/ 66 h 66"/>
                <a:gd name="T10" fmla="*/ 18 w 66"/>
                <a:gd name="T11" fmla="*/ 48 h 66"/>
                <a:gd name="T12" fmla="*/ 48 w 66"/>
                <a:gd name="T13" fmla="*/ 48 h 66"/>
                <a:gd name="T14" fmla="*/ 48 w 66"/>
                <a:gd name="T15" fmla="*/ 18 h 66"/>
                <a:gd name="T16" fmla="*/ 18 w 66"/>
                <a:gd name="T17" fmla="*/ 18 h 66"/>
                <a:gd name="T18" fmla="*/ 18 w 66"/>
                <a:gd name="T19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  <a:close/>
                  <a:moveTo>
                    <a:pt x="18" y="48"/>
                  </a:moveTo>
                  <a:lnTo>
                    <a:pt x="48" y="48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4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7"/>
            <p:cNvSpPr>
              <a:spLocks noEditPoints="1"/>
            </p:cNvSpPr>
            <p:nvPr/>
          </p:nvSpPr>
          <p:spPr bwMode="auto">
            <a:xfrm>
              <a:off x="980" y="1166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8"/>
            <p:cNvSpPr>
              <a:spLocks noEditPoints="1"/>
            </p:cNvSpPr>
            <p:nvPr/>
          </p:nvSpPr>
          <p:spPr bwMode="auto">
            <a:xfrm>
              <a:off x="808" y="1166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9"/>
            <p:cNvSpPr>
              <a:spLocks noEditPoints="1"/>
            </p:cNvSpPr>
            <p:nvPr/>
          </p:nvSpPr>
          <p:spPr bwMode="auto">
            <a:xfrm>
              <a:off x="636" y="1166"/>
              <a:ext cx="68" cy="68"/>
            </a:xfrm>
            <a:custGeom>
              <a:avLst/>
              <a:gdLst>
                <a:gd name="T0" fmla="*/ 68 w 68"/>
                <a:gd name="T1" fmla="*/ 68 h 68"/>
                <a:gd name="T2" fmla="*/ 0 w 68"/>
                <a:gd name="T3" fmla="*/ 68 h 68"/>
                <a:gd name="T4" fmla="*/ 0 w 68"/>
                <a:gd name="T5" fmla="*/ 0 h 68"/>
                <a:gd name="T6" fmla="*/ 68 w 68"/>
                <a:gd name="T7" fmla="*/ 0 h 68"/>
                <a:gd name="T8" fmla="*/ 68 w 68"/>
                <a:gd name="T9" fmla="*/ 68 h 68"/>
                <a:gd name="T10" fmla="*/ 18 w 68"/>
                <a:gd name="T11" fmla="*/ 50 h 68"/>
                <a:gd name="T12" fmla="*/ 50 w 68"/>
                <a:gd name="T13" fmla="*/ 50 h 68"/>
                <a:gd name="T14" fmla="*/ 50 w 68"/>
                <a:gd name="T15" fmla="*/ 18 h 68"/>
                <a:gd name="T16" fmla="*/ 18 w 68"/>
                <a:gd name="T17" fmla="*/ 18 h 68"/>
                <a:gd name="T18" fmla="*/ 18 w 68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68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68"/>
                  </a:lnTo>
                  <a:close/>
                  <a:moveTo>
                    <a:pt x="18" y="50"/>
                  </a:moveTo>
                  <a:lnTo>
                    <a:pt x="50" y="50"/>
                  </a:lnTo>
                  <a:lnTo>
                    <a:pt x="50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10"/>
            <p:cNvSpPr>
              <a:spLocks noEditPoints="1"/>
            </p:cNvSpPr>
            <p:nvPr/>
          </p:nvSpPr>
          <p:spPr bwMode="auto">
            <a:xfrm>
              <a:off x="1066" y="1250"/>
              <a:ext cx="66" cy="66"/>
            </a:xfrm>
            <a:custGeom>
              <a:avLst/>
              <a:gdLst>
                <a:gd name="T0" fmla="*/ 66 w 66"/>
                <a:gd name="T1" fmla="*/ 66 h 66"/>
                <a:gd name="T2" fmla="*/ 0 w 66"/>
                <a:gd name="T3" fmla="*/ 66 h 66"/>
                <a:gd name="T4" fmla="*/ 0 w 66"/>
                <a:gd name="T5" fmla="*/ 0 h 66"/>
                <a:gd name="T6" fmla="*/ 66 w 66"/>
                <a:gd name="T7" fmla="*/ 0 h 66"/>
                <a:gd name="T8" fmla="*/ 66 w 66"/>
                <a:gd name="T9" fmla="*/ 66 h 66"/>
                <a:gd name="T10" fmla="*/ 18 w 66"/>
                <a:gd name="T11" fmla="*/ 48 h 66"/>
                <a:gd name="T12" fmla="*/ 48 w 66"/>
                <a:gd name="T13" fmla="*/ 48 h 66"/>
                <a:gd name="T14" fmla="*/ 48 w 66"/>
                <a:gd name="T15" fmla="*/ 18 h 66"/>
                <a:gd name="T16" fmla="*/ 18 w 66"/>
                <a:gd name="T17" fmla="*/ 18 h 66"/>
                <a:gd name="T18" fmla="*/ 18 w 66"/>
                <a:gd name="T19" fmla="*/ 4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6">
                  <a:moveTo>
                    <a:pt x="66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6"/>
                  </a:lnTo>
                  <a:close/>
                  <a:moveTo>
                    <a:pt x="18" y="48"/>
                  </a:moveTo>
                  <a:lnTo>
                    <a:pt x="48" y="48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4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11"/>
            <p:cNvSpPr>
              <a:spLocks noEditPoints="1"/>
            </p:cNvSpPr>
            <p:nvPr/>
          </p:nvSpPr>
          <p:spPr bwMode="auto">
            <a:xfrm>
              <a:off x="894" y="1250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12"/>
            <p:cNvSpPr>
              <a:spLocks noEditPoints="1"/>
            </p:cNvSpPr>
            <p:nvPr/>
          </p:nvSpPr>
          <p:spPr bwMode="auto">
            <a:xfrm>
              <a:off x="722" y="1250"/>
              <a:ext cx="68" cy="68"/>
            </a:xfrm>
            <a:custGeom>
              <a:avLst/>
              <a:gdLst>
                <a:gd name="T0" fmla="*/ 68 w 68"/>
                <a:gd name="T1" fmla="*/ 68 h 68"/>
                <a:gd name="T2" fmla="*/ 0 w 68"/>
                <a:gd name="T3" fmla="*/ 68 h 68"/>
                <a:gd name="T4" fmla="*/ 0 w 68"/>
                <a:gd name="T5" fmla="*/ 0 h 68"/>
                <a:gd name="T6" fmla="*/ 68 w 68"/>
                <a:gd name="T7" fmla="*/ 0 h 68"/>
                <a:gd name="T8" fmla="*/ 68 w 68"/>
                <a:gd name="T9" fmla="*/ 68 h 68"/>
                <a:gd name="T10" fmla="*/ 18 w 68"/>
                <a:gd name="T11" fmla="*/ 50 h 68"/>
                <a:gd name="T12" fmla="*/ 50 w 68"/>
                <a:gd name="T13" fmla="*/ 50 h 68"/>
                <a:gd name="T14" fmla="*/ 50 w 68"/>
                <a:gd name="T15" fmla="*/ 18 h 68"/>
                <a:gd name="T16" fmla="*/ 18 w 68"/>
                <a:gd name="T17" fmla="*/ 18 h 68"/>
                <a:gd name="T18" fmla="*/ 18 w 68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68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68"/>
                  </a:lnTo>
                  <a:close/>
                  <a:moveTo>
                    <a:pt x="18" y="50"/>
                  </a:moveTo>
                  <a:lnTo>
                    <a:pt x="50" y="50"/>
                  </a:lnTo>
                  <a:lnTo>
                    <a:pt x="50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13"/>
            <p:cNvSpPr>
              <a:spLocks noEditPoints="1"/>
            </p:cNvSpPr>
            <p:nvPr/>
          </p:nvSpPr>
          <p:spPr bwMode="auto">
            <a:xfrm>
              <a:off x="980" y="1334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14"/>
            <p:cNvSpPr>
              <a:spLocks noEditPoints="1"/>
            </p:cNvSpPr>
            <p:nvPr/>
          </p:nvSpPr>
          <p:spPr bwMode="auto">
            <a:xfrm>
              <a:off x="808" y="1334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15"/>
            <p:cNvSpPr>
              <a:spLocks noEditPoints="1"/>
            </p:cNvSpPr>
            <p:nvPr/>
          </p:nvSpPr>
          <p:spPr bwMode="auto">
            <a:xfrm>
              <a:off x="636" y="1334"/>
              <a:ext cx="68" cy="68"/>
            </a:xfrm>
            <a:custGeom>
              <a:avLst/>
              <a:gdLst>
                <a:gd name="T0" fmla="*/ 68 w 68"/>
                <a:gd name="T1" fmla="*/ 68 h 68"/>
                <a:gd name="T2" fmla="*/ 0 w 68"/>
                <a:gd name="T3" fmla="*/ 68 h 68"/>
                <a:gd name="T4" fmla="*/ 0 w 68"/>
                <a:gd name="T5" fmla="*/ 0 h 68"/>
                <a:gd name="T6" fmla="*/ 68 w 68"/>
                <a:gd name="T7" fmla="*/ 0 h 68"/>
                <a:gd name="T8" fmla="*/ 68 w 68"/>
                <a:gd name="T9" fmla="*/ 68 h 68"/>
                <a:gd name="T10" fmla="*/ 18 w 68"/>
                <a:gd name="T11" fmla="*/ 50 h 68"/>
                <a:gd name="T12" fmla="*/ 50 w 68"/>
                <a:gd name="T13" fmla="*/ 50 h 68"/>
                <a:gd name="T14" fmla="*/ 50 w 68"/>
                <a:gd name="T15" fmla="*/ 18 h 68"/>
                <a:gd name="T16" fmla="*/ 18 w 68"/>
                <a:gd name="T17" fmla="*/ 18 h 68"/>
                <a:gd name="T18" fmla="*/ 18 w 68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68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68"/>
                  </a:lnTo>
                  <a:close/>
                  <a:moveTo>
                    <a:pt x="18" y="50"/>
                  </a:moveTo>
                  <a:lnTo>
                    <a:pt x="50" y="50"/>
                  </a:lnTo>
                  <a:lnTo>
                    <a:pt x="50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16"/>
            <p:cNvSpPr>
              <a:spLocks noEditPoints="1"/>
            </p:cNvSpPr>
            <p:nvPr/>
          </p:nvSpPr>
          <p:spPr bwMode="auto">
            <a:xfrm>
              <a:off x="894" y="1418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17"/>
            <p:cNvSpPr>
              <a:spLocks noEditPoints="1"/>
            </p:cNvSpPr>
            <p:nvPr/>
          </p:nvSpPr>
          <p:spPr bwMode="auto">
            <a:xfrm>
              <a:off x="722" y="1418"/>
              <a:ext cx="68" cy="68"/>
            </a:xfrm>
            <a:custGeom>
              <a:avLst/>
              <a:gdLst>
                <a:gd name="T0" fmla="*/ 68 w 68"/>
                <a:gd name="T1" fmla="*/ 68 h 68"/>
                <a:gd name="T2" fmla="*/ 0 w 68"/>
                <a:gd name="T3" fmla="*/ 68 h 68"/>
                <a:gd name="T4" fmla="*/ 0 w 68"/>
                <a:gd name="T5" fmla="*/ 0 h 68"/>
                <a:gd name="T6" fmla="*/ 68 w 68"/>
                <a:gd name="T7" fmla="*/ 0 h 68"/>
                <a:gd name="T8" fmla="*/ 68 w 68"/>
                <a:gd name="T9" fmla="*/ 68 h 68"/>
                <a:gd name="T10" fmla="*/ 18 w 68"/>
                <a:gd name="T11" fmla="*/ 50 h 68"/>
                <a:gd name="T12" fmla="*/ 50 w 68"/>
                <a:gd name="T13" fmla="*/ 50 h 68"/>
                <a:gd name="T14" fmla="*/ 50 w 68"/>
                <a:gd name="T15" fmla="*/ 18 h 68"/>
                <a:gd name="T16" fmla="*/ 18 w 68"/>
                <a:gd name="T17" fmla="*/ 18 h 68"/>
                <a:gd name="T18" fmla="*/ 18 w 68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" h="68">
                  <a:moveTo>
                    <a:pt x="68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8" y="0"/>
                  </a:lnTo>
                  <a:lnTo>
                    <a:pt x="68" y="68"/>
                  </a:lnTo>
                  <a:close/>
                  <a:moveTo>
                    <a:pt x="18" y="50"/>
                  </a:moveTo>
                  <a:lnTo>
                    <a:pt x="50" y="50"/>
                  </a:lnTo>
                  <a:lnTo>
                    <a:pt x="50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18"/>
            <p:cNvSpPr>
              <a:spLocks noEditPoints="1"/>
            </p:cNvSpPr>
            <p:nvPr/>
          </p:nvSpPr>
          <p:spPr bwMode="auto">
            <a:xfrm>
              <a:off x="1066" y="1082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19"/>
            <p:cNvSpPr>
              <a:spLocks noEditPoints="1"/>
            </p:cNvSpPr>
            <p:nvPr/>
          </p:nvSpPr>
          <p:spPr bwMode="auto">
            <a:xfrm>
              <a:off x="894" y="1082"/>
              <a:ext cx="66" cy="68"/>
            </a:xfrm>
            <a:custGeom>
              <a:avLst/>
              <a:gdLst>
                <a:gd name="T0" fmla="*/ 66 w 66"/>
                <a:gd name="T1" fmla="*/ 68 h 68"/>
                <a:gd name="T2" fmla="*/ 0 w 66"/>
                <a:gd name="T3" fmla="*/ 68 h 68"/>
                <a:gd name="T4" fmla="*/ 0 w 66"/>
                <a:gd name="T5" fmla="*/ 0 h 68"/>
                <a:gd name="T6" fmla="*/ 66 w 66"/>
                <a:gd name="T7" fmla="*/ 0 h 68"/>
                <a:gd name="T8" fmla="*/ 66 w 66"/>
                <a:gd name="T9" fmla="*/ 68 h 68"/>
                <a:gd name="T10" fmla="*/ 18 w 66"/>
                <a:gd name="T11" fmla="*/ 50 h 68"/>
                <a:gd name="T12" fmla="*/ 48 w 66"/>
                <a:gd name="T13" fmla="*/ 50 h 68"/>
                <a:gd name="T14" fmla="*/ 48 w 66"/>
                <a:gd name="T15" fmla="*/ 18 h 68"/>
                <a:gd name="T16" fmla="*/ 18 w 66"/>
                <a:gd name="T17" fmla="*/ 18 h 68"/>
                <a:gd name="T18" fmla="*/ 18 w 66"/>
                <a:gd name="T19" fmla="*/ 5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68">
                  <a:moveTo>
                    <a:pt x="66" y="68"/>
                  </a:moveTo>
                  <a:lnTo>
                    <a:pt x="0" y="68"/>
                  </a:lnTo>
                  <a:lnTo>
                    <a:pt x="0" y="0"/>
                  </a:lnTo>
                  <a:lnTo>
                    <a:pt x="66" y="0"/>
                  </a:lnTo>
                  <a:lnTo>
                    <a:pt x="66" y="68"/>
                  </a:lnTo>
                  <a:close/>
                  <a:moveTo>
                    <a:pt x="18" y="50"/>
                  </a:moveTo>
                  <a:lnTo>
                    <a:pt x="48" y="50"/>
                  </a:lnTo>
                  <a:lnTo>
                    <a:pt x="48" y="18"/>
                  </a:lnTo>
                  <a:lnTo>
                    <a:pt x="18" y="18"/>
                  </a:lnTo>
                  <a:lnTo>
                    <a:pt x="18" y="50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20"/>
            <p:cNvSpPr>
              <a:spLocks noEditPoints="1"/>
            </p:cNvSpPr>
            <p:nvPr/>
          </p:nvSpPr>
          <p:spPr bwMode="auto">
            <a:xfrm>
              <a:off x="590" y="904"/>
              <a:ext cx="676" cy="150"/>
            </a:xfrm>
            <a:custGeom>
              <a:avLst/>
              <a:gdLst>
                <a:gd name="T0" fmla="*/ 0 w 676"/>
                <a:gd name="T1" fmla="*/ 150 h 150"/>
                <a:gd name="T2" fmla="*/ 78 w 676"/>
                <a:gd name="T3" fmla="*/ 36 h 150"/>
                <a:gd name="T4" fmla="*/ 82 w 676"/>
                <a:gd name="T5" fmla="*/ 28 h 150"/>
                <a:gd name="T6" fmla="*/ 88 w 676"/>
                <a:gd name="T7" fmla="*/ 14 h 150"/>
                <a:gd name="T8" fmla="*/ 100 w 676"/>
                <a:gd name="T9" fmla="*/ 6 h 150"/>
                <a:gd name="T10" fmla="*/ 116 w 676"/>
                <a:gd name="T11" fmla="*/ 0 h 150"/>
                <a:gd name="T12" fmla="*/ 124 w 676"/>
                <a:gd name="T13" fmla="*/ 0 h 150"/>
                <a:gd name="T14" fmla="*/ 138 w 676"/>
                <a:gd name="T15" fmla="*/ 2 h 150"/>
                <a:gd name="T16" fmla="*/ 152 w 676"/>
                <a:gd name="T17" fmla="*/ 10 h 150"/>
                <a:gd name="T18" fmla="*/ 162 w 676"/>
                <a:gd name="T19" fmla="*/ 22 h 150"/>
                <a:gd name="T20" fmla="*/ 168 w 676"/>
                <a:gd name="T21" fmla="*/ 36 h 150"/>
                <a:gd name="T22" fmla="*/ 506 w 676"/>
                <a:gd name="T23" fmla="*/ 36 h 150"/>
                <a:gd name="T24" fmla="*/ 512 w 676"/>
                <a:gd name="T25" fmla="*/ 22 h 150"/>
                <a:gd name="T26" fmla="*/ 522 w 676"/>
                <a:gd name="T27" fmla="*/ 10 h 150"/>
                <a:gd name="T28" fmla="*/ 536 w 676"/>
                <a:gd name="T29" fmla="*/ 2 h 150"/>
                <a:gd name="T30" fmla="*/ 552 w 676"/>
                <a:gd name="T31" fmla="*/ 0 h 150"/>
                <a:gd name="T32" fmla="*/ 560 w 676"/>
                <a:gd name="T33" fmla="*/ 0 h 150"/>
                <a:gd name="T34" fmla="*/ 574 w 676"/>
                <a:gd name="T35" fmla="*/ 6 h 150"/>
                <a:gd name="T36" fmla="*/ 586 w 676"/>
                <a:gd name="T37" fmla="*/ 14 h 150"/>
                <a:gd name="T38" fmla="*/ 594 w 676"/>
                <a:gd name="T39" fmla="*/ 28 h 150"/>
                <a:gd name="T40" fmla="*/ 676 w 676"/>
                <a:gd name="T41" fmla="*/ 36 h 150"/>
                <a:gd name="T42" fmla="*/ 18 w 676"/>
                <a:gd name="T43" fmla="*/ 132 h 150"/>
                <a:gd name="T44" fmla="*/ 658 w 676"/>
                <a:gd name="T45" fmla="*/ 54 h 150"/>
                <a:gd name="T46" fmla="*/ 578 w 676"/>
                <a:gd name="T47" fmla="*/ 44 h 150"/>
                <a:gd name="T48" fmla="*/ 576 w 676"/>
                <a:gd name="T49" fmla="*/ 34 h 150"/>
                <a:gd name="T50" fmla="*/ 562 w 676"/>
                <a:gd name="T51" fmla="*/ 20 h 150"/>
                <a:gd name="T52" fmla="*/ 552 w 676"/>
                <a:gd name="T53" fmla="*/ 18 h 150"/>
                <a:gd name="T54" fmla="*/ 532 w 676"/>
                <a:gd name="T55" fmla="*/ 26 h 150"/>
                <a:gd name="T56" fmla="*/ 524 w 676"/>
                <a:gd name="T57" fmla="*/ 44 h 150"/>
                <a:gd name="T58" fmla="*/ 150 w 676"/>
                <a:gd name="T59" fmla="*/ 54 h 150"/>
                <a:gd name="T60" fmla="*/ 150 w 676"/>
                <a:gd name="T61" fmla="*/ 44 h 150"/>
                <a:gd name="T62" fmla="*/ 142 w 676"/>
                <a:gd name="T63" fmla="*/ 26 h 150"/>
                <a:gd name="T64" fmla="*/ 124 w 676"/>
                <a:gd name="T65" fmla="*/ 18 h 150"/>
                <a:gd name="T66" fmla="*/ 112 w 676"/>
                <a:gd name="T67" fmla="*/ 20 h 150"/>
                <a:gd name="T68" fmla="*/ 98 w 676"/>
                <a:gd name="T69" fmla="*/ 34 h 150"/>
                <a:gd name="T70" fmla="*/ 96 w 676"/>
                <a:gd name="T71" fmla="*/ 54 h 150"/>
                <a:gd name="T72" fmla="*/ 18 w 676"/>
                <a:gd name="T73" fmla="*/ 132 h 150"/>
                <a:gd name="T74" fmla="*/ 596 w 676"/>
                <a:gd name="T75" fmla="*/ 4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6" h="150">
                  <a:moveTo>
                    <a:pt x="676" y="150"/>
                  </a:moveTo>
                  <a:lnTo>
                    <a:pt x="0" y="150"/>
                  </a:lnTo>
                  <a:lnTo>
                    <a:pt x="0" y="36"/>
                  </a:lnTo>
                  <a:lnTo>
                    <a:pt x="78" y="36"/>
                  </a:lnTo>
                  <a:lnTo>
                    <a:pt x="78" y="36"/>
                  </a:lnTo>
                  <a:lnTo>
                    <a:pt x="82" y="28"/>
                  </a:lnTo>
                  <a:lnTo>
                    <a:pt x="84" y="22"/>
                  </a:lnTo>
                  <a:lnTo>
                    <a:pt x="88" y="14"/>
                  </a:lnTo>
                  <a:lnTo>
                    <a:pt x="94" y="10"/>
                  </a:lnTo>
                  <a:lnTo>
                    <a:pt x="100" y="6"/>
                  </a:lnTo>
                  <a:lnTo>
                    <a:pt x="108" y="2"/>
                  </a:lnTo>
                  <a:lnTo>
                    <a:pt x="116" y="0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32" y="0"/>
                  </a:lnTo>
                  <a:lnTo>
                    <a:pt x="138" y="2"/>
                  </a:lnTo>
                  <a:lnTo>
                    <a:pt x="146" y="6"/>
                  </a:lnTo>
                  <a:lnTo>
                    <a:pt x="152" y="10"/>
                  </a:lnTo>
                  <a:lnTo>
                    <a:pt x="158" y="14"/>
                  </a:lnTo>
                  <a:lnTo>
                    <a:pt x="162" y="22"/>
                  </a:lnTo>
                  <a:lnTo>
                    <a:pt x="166" y="28"/>
                  </a:lnTo>
                  <a:lnTo>
                    <a:pt x="168" y="36"/>
                  </a:lnTo>
                  <a:lnTo>
                    <a:pt x="506" y="36"/>
                  </a:lnTo>
                  <a:lnTo>
                    <a:pt x="506" y="36"/>
                  </a:lnTo>
                  <a:lnTo>
                    <a:pt x="508" y="28"/>
                  </a:lnTo>
                  <a:lnTo>
                    <a:pt x="512" y="22"/>
                  </a:lnTo>
                  <a:lnTo>
                    <a:pt x="516" y="14"/>
                  </a:lnTo>
                  <a:lnTo>
                    <a:pt x="522" y="10"/>
                  </a:lnTo>
                  <a:lnTo>
                    <a:pt x="528" y="6"/>
                  </a:lnTo>
                  <a:lnTo>
                    <a:pt x="536" y="2"/>
                  </a:lnTo>
                  <a:lnTo>
                    <a:pt x="542" y="0"/>
                  </a:lnTo>
                  <a:lnTo>
                    <a:pt x="552" y="0"/>
                  </a:lnTo>
                  <a:lnTo>
                    <a:pt x="552" y="0"/>
                  </a:lnTo>
                  <a:lnTo>
                    <a:pt x="560" y="0"/>
                  </a:lnTo>
                  <a:lnTo>
                    <a:pt x="566" y="2"/>
                  </a:lnTo>
                  <a:lnTo>
                    <a:pt x="574" y="6"/>
                  </a:lnTo>
                  <a:lnTo>
                    <a:pt x="580" y="10"/>
                  </a:lnTo>
                  <a:lnTo>
                    <a:pt x="586" y="14"/>
                  </a:lnTo>
                  <a:lnTo>
                    <a:pt x="590" y="22"/>
                  </a:lnTo>
                  <a:lnTo>
                    <a:pt x="594" y="28"/>
                  </a:lnTo>
                  <a:lnTo>
                    <a:pt x="596" y="36"/>
                  </a:lnTo>
                  <a:lnTo>
                    <a:pt x="676" y="36"/>
                  </a:lnTo>
                  <a:lnTo>
                    <a:pt x="676" y="150"/>
                  </a:lnTo>
                  <a:close/>
                  <a:moveTo>
                    <a:pt x="18" y="132"/>
                  </a:moveTo>
                  <a:lnTo>
                    <a:pt x="658" y="132"/>
                  </a:lnTo>
                  <a:lnTo>
                    <a:pt x="658" y="54"/>
                  </a:lnTo>
                  <a:lnTo>
                    <a:pt x="578" y="54"/>
                  </a:lnTo>
                  <a:lnTo>
                    <a:pt x="578" y="44"/>
                  </a:lnTo>
                  <a:lnTo>
                    <a:pt x="578" y="44"/>
                  </a:lnTo>
                  <a:lnTo>
                    <a:pt x="576" y="34"/>
                  </a:lnTo>
                  <a:lnTo>
                    <a:pt x="570" y="26"/>
                  </a:lnTo>
                  <a:lnTo>
                    <a:pt x="562" y="20"/>
                  </a:lnTo>
                  <a:lnTo>
                    <a:pt x="552" y="18"/>
                  </a:lnTo>
                  <a:lnTo>
                    <a:pt x="552" y="18"/>
                  </a:lnTo>
                  <a:lnTo>
                    <a:pt x="540" y="20"/>
                  </a:lnTo>
                  <a:lnTo>
                    <a:pt x="532" y="26"/>
                  </a:lnTo>
                  <a:lnTo>
                    <a:pt x="526" y="34"/>
                  </a:lnTo>
                  <a:lnTo>
                    <a:pt x="524" y="44"/>
                  </a:lnTo>
                  <a:lnTo>
                    <a:pt x="524" y="54"/>
                  </a:lnTo>
                  <a:lnTo>
                    <a:pt x="150" y="54"/>
                  </a:lnTo>
                  <a:lnTo>
                    <a:pt x="150" y="44"/>
                  </a:lnTo>
                  <a:lnTo>
                    <a:pt x="150" y="44"/>
                  </a:lnTo>
                  <a:lnTo>
                    <a:pt x="148" y="34"/>
                  </a:lnTo>
                  <a:lnTo>
                    <a:pt x="142" y="26"/>
                  </a:lnTo>
                  <a:lnTo>
                    <a:pt x="134" y="20"/>
                  </a:lnTo>
                  <a:lnTo>
                    <a:pt x="124" y="18"/>
                  </a:lnTo>
                  <a:lnTo>
                    <a:pt x="124" y="18"/>
                  </a:lnTo>
                  <a:lnTo>
                    <a:pt x="112" y="20"/>
                  </a:lnTo>
                  <a:lnTo>
                    <a:pt x="104" y="26"/>
                  </a:lnTo>
                  <a:lnTo>
                    <a:pt x="98" y="34"/>
                  </a:lnTo>
                  <a:lnTo>
                    <a:pt x="96" y="44"/>
                  </a:lnTo>
                  <a:lnTo>
                    <a:pt x="96" y="54"/>
                  </a:lnTo>
                  <a:lnTo>
                    <a:pt x="18" y="54"/>
                  </a:lnTo>
                  <a:lnTo>
                    <a:pt x="18" y="132"/>
                  </a:lnTo>
                  <a:close/>
                  <a:moveTo>
                    <a:pt x="596" y="44"/>
                  </a:moveTo>
                  <a:lnTo>
                    <a:pt x="596" y="44"/>
                  </a:lnTo>
                  <a:lnTo>
                    <a:pt x="596" y="44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21"/>
            <p:cNvSpPr>
              <a:spLocks noChangeArrowheads="1"/>
            </p:cNvSpPr>
            <p:nvPr/>
          </p:nvSpPr>
          <p:spPr bwMode="auto">
            <a:xfrm>
              <a:off x="654" y="992"/>
              <a:ext cx="546" cy="18"/>
            </a:xfrm>
            <a:prstGeom prst="rect">
              <a:avLst/>
            </a:pr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22"/>
            <p:cNvSpPr>
              <a:spLocks noEditPoints="1"/>
            </p:cNvSpPr>
            <p:nvPr/>
          </p:nvSpPr>
          <p:spPr bwMode="auto">
            <a:xfrm>
              <a:off x="1050" y="1320"/>
              <a:ext cx="312" cy="312"/>
            </a:xfrm>
            <a:custGeom>
              <a:avLst/>
              <a:gdLst>
                <a:gd name="T0" fmla="*/ 140 w 312"/>
                <a:gd name="T1" fmla="*/ 312 h 312"/>
                <a:gd name="T2" fmla="*/ 96 w 312"/>
                <a:gd name="T3" fmla="*/ 300 h 312"/>
                <a:gd name="T4" fmla="*/ 56 w 312"/>
                <a:gd name="T5" fmla="*/ 276 h 312"/>
                <a:gd name="T6" fmla="*/ 26 w 312"/>
                <a:gd name="T7" fmla="*/ 244 h 312"/>
                <a:gd name="T8" fmla="*/ 6 w 312"/>
                <a:gd name="T9" fmla="*/ 202 h 312"/>
                <a:gd name="T10" fmla="*/ 0 w 312"/>
                <a:gd name="T11" fmla="*/ 156 h 312"/>
                <a:gd name="T12" fmla="*/ 2 w 312"/>
                <a:gd name="T13" fmla="*/ 124 h 312"/>
                <a:gd name="T14" fmla="*/ 18 w 312"/>
                <a:gd name="T15" fmla="*/ 82 h 312"/>
                <a:gd name="T16" fmla="*/ 46 w 312"/>
                <a:gd name="T17" fmla="*/ 46 h 312"/>
                <a:gd name="T18" fmla="*/ 82 w 312"/>
                <a:gd name="T19" fmla="*/ 18 h 312"/>
                <a:gd name="T20" fmla="*/ 124 w 312"/>
                <a:gd name="T21" fmla="*/ 2 h 312"/>
                <a:gd name="T22" fmla="*/ 156 w 312"/>
                <a:gd name="T23" fmla="*/ 0 h 312"/>
                <a:gd name="T24" fmla="*/ 202 w 312"/>
                <a:gd name="T25" fmla="*/ 6 h 312"/>
                <a:gd name="T26" fmla="*/ 244 w 312"/>
                <a:gd name="T27" fmla="*/ 26 h 312"/>
                <a:gd name="T28" fmla="*/ 276 w 312"/>
                <a:gd name="T29" fmla="*/ 56 h 312"/>
                <a:gd name="T30" fmla="*/ 300 w 312"/>
                <a:gd name="T31" fmla="*/ 94 h 312"/>
                <a:gd name="T32" fmla="*/ 312 w 312"/>
                <a:gd name="T33" fmla="*/ 140 h 312"/>
                <a:gd name="T34" fmla="*/ 312 w 312"/>
                <a:gd name="T35" fmla="*/ 172 h 312"/>
                <a:gd name="T36" fmla="*/ 300 w 312"/>
                <a:gd name="T37" fmla="*/ 216 h 312"/>
                <a:gd name="T38" fmla="*/ 276 w 312"/>
                <a:gd name="T39" fmla="*/ 256 h 312"/>
                <a:gd name="T40" fmla="*/ 244 w 312"/>
                <a:gd name="T41" fmla="*/ 286 h 312"/>
                <a:gd name="T42" fmla="*/ 202 w 312"/>
                <a:gd name="T43" fmla="*/ 306 h 312"/>
                <a:gd name="T44" fmla="*/ 156 w 312"/>
                <a:gd name="T45" fmla="*/ 312 h 312"/>
                <a:gd name="T46" fmla="*/ 156 w 312"/>
                <a:gd name="T47" fmla="*/ 18 h 312"/>
                <a:gd name="T48" fmla="*/ 114 w 312"/>
                <a:gd name="T49" fmla="*/ 24 h 312"/>
                <a:gd name="T50" fmla="*/ 78 w 312"/>
                <a:gd name="T51" fmla="*/ 40 h 312"/>
                <a:gd name="T52" fmla="*/ 50 w 312"/>
                <a:gd name="T53" fmla="*/ 68 h 312"/>
                <a:gd name="T54" fmla="*/ 28 w 312"/>
                <a:gd name="T55" fmla="*/ 102 h 312"/>
                <a:gd name="T56" fmla="*/ 18 w 312"/>
                <a:gd name="T57" fmla="*/ 142 h 312"/>
                <a:gd name="T58" fmla="*/ 18 w 312"/>
                <a:gd name="T59" fmla="*/ 170 h 312"/>
                <a:gd name="T60" fmla="*/ 28 w 312"/>
                <a:gd name="T61" fmla="*/ 210 h 312"/>
                <a:gd name="T62" fmla="*/ 50 w 312"/>
                <a:gd name="T63" fmla="*/ 244 h 312"/>
                <a:gd name="T64" fmla="*/ 78 w 312"/>
                <a:gd name="T65" fmla="*/ 270 h 312"/>
                <a:gd name="T66" fmla="*/ 114 w 312"/>
                <a:gd name="T67" fmla="*/ 288 h 312"/>
                <a:gd name="T68" fmla="*/ 156 w 312"/>
                <a:gd name="T69" fmla="*/ 294 h 312"/>
                <a:gd name="T70" fmla="*/ 184 w 312"/>
                <a:gd name="T71" fmla="*/ 292 h 312"/>
                <a:gd name="T72" fmla="*/ 222 w 312"/>
                <a:gd name="T73" fmla="*/ 278 h 312"/>
                <a:gd name="T74" fmla="*/ 254 w 312"/>
                <a:gd name="T75" fmla="*/ 254 h 312"/>
                <a:gd name="T76" fmla="*/ 278 w 312"/>
                <a:gd name="T77" fmla="*/ 222 h 312"/>
                <a:gd name="T78" fmla="*/ 292 w 312"/>
                <a:gd name="T79" fmla="*/ 184 h 312"/>
                <a:gd name="T80" fmla="*/ 294 w 312"/>
                <a:gd name="T81" fmla="*/ 156 h 312"/>
                <a:gd name="T82" fmla="*/ 288 w 312"/>
                <a:gd name="T83" fmla="*/ 114 h 312"/>
                <a:gd name="T84" fmla="*/ 270 w 312"/>
                <a:gd name="T85" fmla="*/ 78 h 312"/>
                <a:gd name="T86" fmla="*/ 244 w 312"/>
                <a:gd name="T87" fmla="*/ 48 h 312"/>
                <a:gd name="T88" fmla="*/ 210 w 312"/>
                <a:gd name="T89" fmla="*/ 28 h 312"/>
                <a:gd name="T90" fmla="*/ 170 w 312"/>
                <a:gd name="T91" fmla="*/ 18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2" h="312">
                  <a:moveTo>
                    <a:pt x="156" y="312"/>
                  </a:moveTo>
                  <a:lnTo>
                    <a:pt x="156" y="312"/>
                  </a:lnTo>
                  <a:lnTo>
                    <a:pt x="140" y="312"/>
                  </a:lnTo>
                  <a:lnTo>
                    <a:pt x="124" y="308"/>
                  </a:lnTo>
                  <a:lnTo>
                    <a:pt x="110" y="306"/>
                  </a:lnTo>
                  <a:lnTo>
                    <a:pt x="96" y="300"/>
                  </a:lnTo>
                  <a:lnTo>
                    <a:pt x="82" y="294"/>
                  </a:lnTo>
                  <a:lnTo>
                    <a:pt x="68" y="286"/>
                  </a:lnTo>
                  <a:lnTo>
                    <a:pt x="56" y="276"/>
                  </a:lnTo>
                  <a:lnTo>
                    <a:pt x="46" y="266"/>
                  </a:lnTo>
                  <a:lnTo>
                    <a:pt x="36" y="256"/>
                  </a:lnTo>
                  <a:lnTo>
                    <a:pt x="26" y="244"/>
                  </a:lnTo>
                  <a:lnTo>
                    <a:pt x="18" y="230"/>
                  </a:lnTo>
                  <a:lnTo>
                    <a:pt x="12" y="216"/>
                  </a:lnTo>
                  <a:lnTo>
                    <a:pt x="6" y="202"/>
                  </a:lnTo>
                  <a:lnTo>
                    <a:pt x="2" y="188"/>
                  </a:lnTo>
                  <a:lnTo>
                    <a:pt x="0" y="172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40"/>
                  </a:lnTo>
                  <a:lnTo>
                    <a:pt x="2" y="124"/>
                  </a:lnTo>
                  <a:lnTo>
                    <a:pt x="6" y="110"/>
                  </a:lnTo>
                  <a:lnTo>
                    <a:pt x="12" y="94"/>
                  </a:lnTo>
                  <a:lnTo>
                    <a:pt x="18" y="82"/>
                  </a:lnTo>
                  <a:lnTo>
                    <a:pt x="26" y="68"/>
                  </a:lnTo>
                  <a:lnTo>
                    <a:pt x="36" y="56"/>
                  </a:lnTo>
                  <a:lnTo>
                    <a:pt x="46" y="46"/>
                  </a:lnTo>
                  <a:lnTo>
                    <a:pt x="56" y="36"/>
                  </a:lnTo>
                  <a:lnTo>
                    <a:pt x="68" y="26"/>
                  </a:lnTo>
                  <a:lnTo>
                    <a:pt x="82" y="18"/>
                  </a:lnTo>
                  <a:lnTo>
                    <a:pt x="96" y="12"/>
                  </a:lnTo>
                  <a:lnTo>
                    <a:pt x="110" y="6"/>
                  </a:lnTo>
                  <a:lnTo>
                    <a:pt x="124" y="2"/>
                  </a:lnTo>
                  <a:lnTo>
                    <a:pt x="140" y="0"/>
                  </a:lnTo>
                  <a:lnTo>
                    <a:pt x="156" y="0"/>
                  </a:lnTo>
                  <a:lnTo>
                    <a:pt x="156" y="0"/>
                  </a:lnTo>
                  <a:lnTo>
                    <a:pt x="172" y="0"/>
                  </a:lnTo>
                  <a:lnTo>
                    <a:pt x="188" y="2"/>
                  </a:lnTo>
                  <a:lnTo>
                    <a:pt x="202" y="6"/>
                  </a:lnTo>
                  <a:lnTo>
                    <a:pt x="216" y="12"/>
                  </a:lnTo>
                  <a:lnTo>
                    <a:pt x="230" y="18"/>
                  </a:lnTo>
                  <a:lnTo>
                    <a:pt x="244" y="26"/>
                  </a:lnTo>
                  <a:lnTo>
                    <a:pt x="256" y="36"/>
                  </a:lnTo>
                  <a:lnTo>
                    <a:pt x="266" y="46"/>
                  </a:lnTo>
                  <a:lnTo>
                    <a:pt x="276" y="56"/>
                  </a:lnTo>
                  <a:lnTo>
                    <a:pt x="286" y="68"/>
                  </a:lnTo>
                  <a:lnTo>
                    <a:pt x="294" y="82"/>
                  </a:lnTo>
                  <a:lnTo>
                    <a:pt x="300" y="94"/>
                  </a:lnTo>
                  <a:lnTo>
                    <a:pt x="306" y="110"/>
                  </a:lnTo>
                  <a:lnTo>
                    <a:pt x="310" y="124"/>
                  </a:lnTo>
                  <a:lnTo>
                    <a:pt x="312" y="140"/>
                  </a:lnTo>
                  <a:lnTo>
                    <a:pt x="312" y="156"/>
                  </a:lnTo>
                  <a:lnTo>
                    <a:pt x="312" y="156"/>
                  </a:lnTo>
                  <a:lnTo>
                    <a:pt x="312" y="172"/>
                  </a:lnTo>
                  <a:lnTo>
                    <a:pt x="310" y="188"/>
                  </a:lnTo>
                  <a:lnTo>
                    <a:pt x="306" y="202"/>
                  </a:lnTo>
                  <a:lnTo>
                    <a:pt x="300" y="216"/>
                  </a:lnTo>
                  <a:lnTo>
                    <a:pt x="294" y="230"/>
                  </a:lnTo>
                  <a:lnTo>
                    <a:pt x="286" y="244"/>
                  </a:lnTo>
                  <a:lnTo>
                    <a:pt x="276" y="256"/>
                  </a:lnTo>
                  <a:lnTo>
                    <a:pt x="266" y="266"/>
                  </a:lnTo>
                  <a:lnTo>
                    <a:pt x="256" y="276"/>
                  </a:lnTo>
                  <a:lnTo>
                    <a:pt x="244" y="286"/>
                  </a:lnTo>
                  <a:lnTo>
                    <a:pt x="230" y="294"/>
                  </a:lnTo>
                  <a:lnTo>
                    <a:pt x="216" y="300"/>
                  </a:lnTo>
                  <a:lnTo>
                    <a:pt x="202" y="306"/>
                  </a:lnTo>
                  <a:lnTo>
                    <a:pt x="188" y="308"/>
                  </a:lnTo>
                  <a:lnTo>
                    <a:pt x="172" y="312"/>
                  </a:lnTo>
                  <a:lnTo>
                    <a:pt x="156" y="312"/>
                  </a:lnTo>
                  <a:lnTo>
                    <a:pt x="156" y="312"/>
                  </a:lnTo>
                  <a:close/>
                  <a:moveTo>
                    <a:pt x="156" y="18"/>
                  </a:moveTo>
                  <a:lnTo>
                    <a:pt x="156" y="18"/>
                  </a:lnTo>
                  <a:lnTo>
                    <a:pt x="142" y="18"/>
                  </a:lnTo>
                  <a:lnTo>
                    <a:pt x="128" y="20"/>
                  </a:lnTo>
                  <a:lnTo>
                    <a:pt x="114" y="24"/>
                  </a:lnTo>
                  <a:lnTo>
                    <a:pt x="102" y="28"/>
                  </a:lnTo>
                  <a:lnTo>
                    <a:pt x="90" y="34"/>
                  </a:lnTo>
                  <a:lnTo>
                    <a:pt x="78" y="40"/>
                  </a:lnTo>
                  <a:lnTo>
                    <a:pt x="68" y="48"/>
                  </a:lnTo>
                  <a:lnTo>
                    <a:pt x="58" y="58"/>
                  </a:lnTo>
                  <a:lnTo>
                    <a:pt x="50" y="68"/>
                  </a:lnTo>
                  <a:lnTo>
                    <a:pt x="42" y="78"/>
                  </a:lnTo>
                  <a:lnTo>
                    <a:pt x="34" y="90"/>
                  </a:lnTo>
                  <a:lnTo>
                    <a:pt x="28" y="102"/>
                  </a:lnTo>
                  <a:lnTo>
                    <a:pt x="24" y="114"/>
                  </a:lnTo>
                  <a:lnTo>
                    <a:pt x="20" y="128"/>
                  </a:lnTo>
                  <a:lnTo>
                    <a:pt x="18" y="142"/>
                  </a:lnTo>
                  <a:lnTo>
                    <a:pt x="18" y="156"/>
                  </a:lnTo>
                  <a:lnTo>
                    <a:pt x="18" y="156"/>
                  </a:lnTo>
                  <a:lnTo>
                    <a:pt x="18" y="170"/>
                  </a:lnTo>
                  <a:lnTo>
                    <a:pt x="20" y="184"/>
                  </a:lnTo>
                  <a:lnTo>
                    <a:pt x="24" y="196"/>
                  </a:lnTo>
                  <a:lnTo>
                    <a:pt x="28" y="210"/>
                  </a:lnTo>
                  <a:lnTo>
                    <a:pt x="34" y="222"/>
                  </a:lnTo>
                  <a:lnTo>
                    <a:pt x="42" y="234"/>
                  </a:lnTo>
                  <a:lnTo>
                    <a:pt x="50" y="244"/>
                  </a:lnTo>
                  <a:lnTo>
                    <a:pt x="58" y="254"/>
                  </a:lnTo>
                  <a:lnTo>
                    <a:pt x="68" y="262"/>
                  </a:lnTo>
                  <a:lnTo>
                    <a:pt x="78" y="270"/>
                  </a:lnTo>
                  <a:lnTo>
                    <a:pt x="90" y="278"/>
                  </a:lnTo>
                  <a:lnTo>
                    <a:pt x="102" y="284"/>
                  </a:lnTo>
                  <a:lnTo>
                    <a:pt x="114" y="288"/>
                  </a:lnTo>
                  <a:lnTo>
                    <a:pt x="128" y="292"/>
                  </a:lnTo>
                  <a:lnTo>
                    <a:pt x="142" y="294"/>
                  </a:lnTo>
                  <a:lnTo>
                    <a:pt x="156" y="294"/>
                  </a:lnTo>
                  <a:lnTo>
                    <a:pt x="156" y="294"/>
                  </a:lnTo>
                  <a:lnTo>
                    <a:pt x="170" y="294"/>
                  </a:lnTo>
                  <a:lnTo>
                    <a:pt x="184" y="292"/>
                  </a:lnTo>
                  <a:lnTo>
                    <a:pt x="198" y="288"/>
                  </a:lnTo>
                  <a:lnTo>
                    <a:pt x="210" y="284"/>
                  </a:lnTo>
                  <a:lnTo>
                    <a:pt x="222" y="278"/>
                  </a:lnTo>
                  <a:lnTo>
                    <a:pt x="234" y="270"/>
                  </a:lnTo>
                  <a:lnTo>
                    <a:pt x="244" y="262"/>
                  </a:lnTo>
                  <a:lnTo>
                    <a:pt x="254" y="254"/>
                  </a:lnTo>
                  <a:lnTo>
                    <a:pt x="262" y="244"/>
                  </a:lnTo>
                  <a:lnTo>
                    <a:pt x="270" y="234"/>
                  </a:lnTo>
                  <a:lnTo>
                    <a:pt x="278" y="222"/>
                  </a:lnTo>
                  <a:lnTo>
                    <a:pt x="284" y="210"/>
                  </a:lnTo>
                  <a:lnTo>
                    <a:pt x="288" y="196"/>
                  </a:lnTo>
                  <a:lnTo>
                    <a:pt x="292" y="184"/>
                  </a:lnTo>
                  <a:lnTo>
                    <a:pt x="294" y="170"/>
                  </a:lnTo>
                  <a:lnTo>
                    <a:pt x="294" y="156"/>
                  </a:lnTo>
                  <a:lnTo>
                    <a:pt x="294" y="156"/>
                  </a:lnTo>
                  <a:lnTo>
                    <a:pt x="294" y="142"/>
                  </a:lnTo>
                  <a:lnTo>
                    <a:pt x="292" y="128"/>
                  </a:lnTo>
                  <a:lnTo>
                    <a:pt x="288" y="114"/>
                  </a:lnTo>
                  <a:lnTo>
                    <a:pt x="284" y="102"/>
                  </a:lnTo>
                  <a:lnTo>
                    <a:pt x="278" y="90"/>
                  </a:lnTo>
                  <a:lnTo>
                    <a:pt x="270" y="78"/>
                  </a:lnTo>
                  <a:lnTo>
                    <a:pt x="262" y="68"/>
                  </a:lnTo>
                  <a:lnTo>
                    <a:pt x="254" y="58"/>
                  </a:lnTo>
                  <a:lnTo>
                    <a:pt x="244" y="48"/>
                  </a:lnTo>
                  <a:lnTo>
                    <a:pt x="234" y="40"/>
                  </a:lnTo>
                  <a:lnTo>
                    <a:pt x="222" y="34"/>
                  </a:lnTo>
                  <a:lnTo>
                    <a:pt x="210" y="28"/>
                  </a:lnTo>
                  <a:lnTo>
                    <a:pt x="198" y="24"/>
                  </a:lnTo>
                  <a:lnTo>
                    <a:pt x="184" y="20"/>
                  </a:lnTo>
                  <a:lnTo>
                    <a:pt x="170" y="18"/>
                  </a:lnTo>
                  <a:lnTo>
                    <a:pt x="156" y="18"/>
                  </a:lnTo>
                  <a:lnTo>
                    <a:pt x="156" y="18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23"/>
            <p:cNvSpPr>
              <a:spLocks/>
            </p:cNvSpPr>
            <p:nvPr/>
          </p:nvSpPr>
          <p:spPr bwMode="auto">
            <a:xfrm>
              <a:off x="1112" y="1422"/>
              <a:ext cx="194" cy="136"/>
            </a:xfrm>
            <a:custGeom>
              <a:avLst/>
              <a:gdLst>
                <a:gd name="T0" fmla="*/ 72 w 194"/>
                <a:gd name="T1" fmla="*/ 136 h 136"/>
                <a:gd name="T2" fmla="*/ 0 w 194"/>
                <a:gd name="T3" fmla="*/ 62 h 136"/>
                <a:gd name="T4" fmla="*/ 12 w 194"/>
                <a:gd name="T5" fmla="*/ 50 h 136"/>
                <a:gd name="T6" fmla="*/ 72 w 194"/>
                <a:gd name="T7" fmla="*/ 110 h 136"/>
                <a:gd name="T8" fmla="*/ 182 w 194"/>
                <a:gd name="T9" fmla="*/ 0 h 136"/>
                <a:gd name="T10" fmla="*/ 194 w 194"/>
                <a:gd name="T11" fmla="*/ 14 h 136"/>
                <a:gd name="T12" fmla="*/ 72 w 194"/>
                <a:gd name="T13" fmla="*/ 13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136">
                  <a:moveTo>
                    <a:pt x="72" y="136"/>
                  </a:moveTo>
                  <a:lnTo>
                    <a:pt x="0" y="62"/>
                  </a:lnTo>
                  <a:lnTo>
                    <a:pt x="12" y="50"/>
                  </a:lnTo>
                  <a:lnTo>
                    <a:pt x="72" y="110"/>
                  </a:lnTo>
                  <a:lnTo>
                    <a:pt x="182" y="0"/>
                  </a:lnTo>
                  <a:lnTo>
                    <a:pt x="194" y="14"/>
                  </a:lnTo>
                  <a:lnTo>
                    <a:pt x="72" y="136"/>
                  </a:lnTo>
                  <a:close/>
                </a:path>
              </a:pathLst>
            </a:custGeom>
            <a:solidFill>
              <a:srgbClr val="2E2E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8B7542B-AEC6-4AB2-054E-2ADDBF66A0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354630"/>
              </p:ext>
            </p:extLst>
          </p:nvPr>
        </p:nvGraphicFramePr>
        <p:xfrm>
          <a:off x="1651932" y="1248936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8717583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18196080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547445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(N=151)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45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Young-old (60 - 69)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145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Old-old (70 - 80)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42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Oldest-old (80 &amp; 80+)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065475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1769A1F-160F-A541-76B1-D7D2CA1D15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744073"/>
              </p:ext>
            </p:extLst>
          </p:nvPr>
        </p:nvGraphicFramePr>
        <p:xfrm>
          <a:off x="1651931" y="3207448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8113755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4512916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63110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 (N=151)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56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46.4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700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53.0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11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Not 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00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978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35CD30-3B82-BA44-CDD2-9245B0F30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67A604-85AF-3190-56AB-A1FDEC569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Employment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8F5FDE-6959-C83A-5C04-0401EB068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852518-DBF5-ED04-3639-A09A0850CC8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graph of a bar chart&#10;&#10;AI-generated content may be incorrect.">
            <a:extLst>
              <a:ext uri="{FF2B5EF4-FFF2-40B4-BE49-F238E27FC236}">
                <a16:creationId xmlns:a16="http://schemas.microsoft.com/office/drawing/2014/main" id="{D705143D-E087-6132-6AFB-7B07BB07AF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351" y="1331983"/>
            <a:ext cx="7253723" cy="449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9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1DBCA-E42B-82A3-3AFC-2DFB81DC9E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99C5F-DA1E-775D-3439-FFA695CEA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 Distribution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C4CCE-A3C4-3476-79BB-955B409D38E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1717E-C62C-4F3E-27A8-D53FD6CE9C7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43E29-906F-9038-1383-35F3EE7E5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1" y="2004456"/>
            <a:ext cx="11934736" cy="36004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31626-6352-E1A7-3807-D933842DABE7}"/>
              </a:ext>
            </a:extLst>
          </p:cNvPr>
          <p:cNvSpPr txBox="1"/>
          <p:nvPr/>
        </p:nvSpPr>
        <p:spPr>
          <a:xfrm>
            <a:off x="79513" y="2281115"/>
            <a:ext cx="9740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Primary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41ECCF-1DE4-513D-FF43-D13DBFCCD220}"/>
              </a:ext>
            </a:extLst>
          </p:cNvPr>
          <p:cNvSpPr txBox="1"/>
          <p:nvPr/>
        </p:nvSpPr>
        <p:spPr>
          <a:xfrm>
            <a:off x="0" y="2803296"/>
            <a:ext cx="12026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Middle School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6C94F9-5777-C530-ECD8-36C9EADA1ED5}"/>
              </a:ext>
            </a:extLst>
          </p:cNvPr>
          <p:cNvSpPr txBox="1"/>
          <p:nvPr/>
        </p:nvSpPr>
        <p:spPr>
          <a:xfrm>
            <a:off x="-59634" y="3491567"/>
            <a:ext cx="120263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High School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FD8D8B-224D-D452-CE5C-65745DA80744}"/>
              </a:ext>
            </a:extLst>
          </p:cNvPr>
          <p:cNvSpPr txBox="1"/>
          <p:nvPr/>
        </p:nvSpPr>
        <p:spPr>
          <a:xfrm>
            <a:off x="-149086" y="4921975"/>
            <a:ext cx="1202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Doctorate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C8DBD-AF66-4DF4-9E93-82AADD1428FA}"/>
              </a:ext>
            </a:extLst>
          </p:cNvPr>
          <p:cNvSpPr txBox="1"/>
          <p:nvPr/>
        </p:nvSpPr>
        <p:spPr>
          <a:xfrm>
            <a:off x="86497" y="4377450"/>
            <a:ext cx="12026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Bachelor</a:t>
            </a:r>
          </a:p>
        </p:txBody>
      </p:sp>
    </p:spTree>
    <p:extLst>
      <p:ext uri="{BB962C8B-B14F-4D97-AF65-F5344CB8AC3E}">
        <p14:creationId xmlns:p14="http://schemas.microsoft.com/office/powerpoint/2010/main" val="336896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5BF762-1CE2-8ABF-8BF0-CFD8873873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73B586-B2E2-51D1-592E-C0C7B4730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55C09-9C27-2733-B068-4B7C5693D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98B723-1F62-2D18-428F-3626900ADE5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graph with lines and text&#10;&#10;AI-generated content may be incorrect.">
            <a:extLst>
              <a:ext uri="{FF2B5EF4-FFF2-40B4-BE49-F238E27FC236}">
                <a16:creationId xmlns:a16="http://schemas.microsoft.com/office/drawing/2014/main" id="{9FDF4049-AB6C-458F-0AA5-CDE5DF5B8F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92"/>
            <a:ext cx="8260832" cy="4182046"/>
          </a:xfrm>
          <a:prstGeom prst="rect">
            <a:avLst/>
          </a:prstGeom>
        </p:spPr>
      </p:pic>
      <p:pic>
        <p:nvPicPr>
          <p:cNvPr id="9" name="Picture 8" descr="A blue and purple squares&#10;&#10;AI-generated content may be incorrect.">
            <a:extLst>
              <a:ext uri="{FF2B5EF4-FFF2-40B4-BE49-F238E27FC236}">
                <a16:creationId xmlns:a16="http://schemas.microsoft.com/office/drawing/2014/main" id="{07C29F4A-60A7-CE58-0917-7A382529E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41982"/>
            <a:ext cx="5966791" cy="37564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7C927F-9ABF-BA5A-566E-07FD48E547E0}"/>
              </a:ext>
            </a:extLst>
          </p:cNvPr>
          <p:cNvSpPr txBox="1"/>
          <p:nvPr/>
        </p:nvSpPr>
        <p:spPr>
          <a:xfrm>
            <a:off x="1838162" y="4972915"/>
            <a:ext cx="3071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Banking Behaviors</a:t>
            </a:r>
          </a:p>
        </p:txBody>
      </p:sp>
    </p:spTree>
    <p:extLst>
      <p:ext uri="{BB962C8B-B14F-4D97-AF65-F5344CB8AC3E}">
        <p14:creationId xmlns:p14="http://schemas.microsoft.com/office/powerpoint/2010/main" val="389959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CF2A46-4A0A-0183-83C5-E88224DA9B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different variables contribute to banking channels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EB6958-75FD-B5D4-729B-2303802ED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Testing – Banking Behavior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9A4FB4-10F0-72B7-5419-EB990EB06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1800" b="1" dirty="0">
                <a:solidFill>
                  <a:schemeClr val="accent1"/>
                </a:solidFill>
              </a:rPr>
              <a:t>Branch Visiting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B8BA9-F971-AF15-EA41-2F07F8DBD7F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120BF65-BFBD-CC36-39AB-84451963B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04" y="1590494"/>
            <a:ext cx="11252200" cy="19177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683E7D-F037-3366-827B-DE2AAFAC4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51" y="4164338"/>
            <a:ext cx="11252200" cy="1917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F9226-720B-2786-247E-E8A629C9E1FE}"/>
              </a:ext>
            </a:extLst>
          </p:cNvPr>
          <p:cNvSpPr txBox="1"/>
          <p:nvPr/>
        </p:nvSpPr>
        <p:spPr>
          <a:xfrm>
            <a:off x="429898" y="3786809"/>
            <a:ext cx="5527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</a:rPr>
              <a:t>Digital Banking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574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0FBD09-A1A2-DB60-E854-488264CA5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5E1A4-73D1-63BC-4E31-5EDE573F0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 Impact on Selection on Transactions Frequency  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F12246-3F96-3890-B60F-0E3FFA7BC5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400" dirty="0"/>
              <a:t>Categorized age into </a:t>
            </a:r>
            <a:r>
              <a:rPr lang="en-US" sz="1400" dirty="0" err="1"/>
              <a:t>age_group</a:t>
            </a:r>
            <a:r>
              <a:rPr lang="en-US" sz="1400" dirty="0"/>
              <a:t> e.g. young-old, old-old, eldest-old </a:t>
            </a:r>
          </a:p>
          <a:p>
            <a:pPr marL="171450" indent="-171450">
              <a:buFontTx/>
              <a:buChar char="-"/>
            </a:pPr>
            <a:r>
              <a:rPr lang="en-US" sz="1400" dirty="0"/>
              <a:t>Frequency of usage is categorized to 0 times, 1-5 times and 6 or more times 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EC08ED-AD4D-9D66-E137-FE5D8658B2F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888296BD-F2D1-D431-C1F3-79249FB734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80"/>
          <a:stretch/>
        </p:blipFill>
        <p:spPr>
          <a:xfrm>
            <a:off x="734342" y="2853028"/>
            <a:ext cx="10397484" cy="16314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E9E1DBC-CCDB-34C7-D9D3-FDB9D3855E1F}"/>
              </a:ext>
            </a:extLst>
          </p:cNvPr>
          <p:cNvSpPr/>
          <p:nvPr/>
        </p:nvSpPr>
        <p:spPr bwMode="auto">
          <a:xfrm>
            <a:off x="644890" y="4223542"/>
            <a:ext cx="1172817" cy="2988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018747-5FD3-AD57-8B43-ED9CB0E4E9FF}"/>
              </a:ext>
            </a:extLst>
          </p:cNvPr>
          <p:cNvSpPr/>
          <p:nvPr/>
        </p:nvSpPr>
        <p:spPr bwMode="auto">
          <a:xfrm>
            <a:off x="6503505" y="4204568"/>
            <a:ext cx="1172817" cy="298899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6248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"/>
  <p:tag name="LOGOTOP" val="479.4228"/>
  <p:tag name="LOGOLEFT" val="634.1968"/>
  <p:tag name="LOGOHEIGHT" val="46.36764"/>
  <p:tag name="LOGOWIDTH" val="133.98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rporate"/>
  <p:tag name="LOGOTOP" val="479.2353"/>
  <p:tag name="LOGOLEFT" val="634.3217"/>
  <p:tag name="LOGOHEIGHT" val="55.2411"/>
  <p:tag name="LOGOWIDTH" val="133.860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mmercial Banking"/>
  <p:tag name="LOGOTOP" val="479.2353"/>
  <p:tag name="LOGOLEFT" val="634.2622"/>
  <p:tag name="LOGOHEIGHT" val="50.17583"/>
  <p:tag name="LOGOWIDTH" val="133.9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Business"/>
  <p:tag name="LOGOTOP" val="479.4376"/>
  <p:tag name="LOGOLEFT" val="634.3217"/>
  <p:tag name="LOGOHEIGHT" val="51.49173"/>
  <p:tag name="LOGOWIDTH" val="133.860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MG"/>
  <p:tag name="LOGOTOP" val="479.4228"/>
  <p:tag name="LOGOLEFT" val="634.2622"/>
  <p:tag name="LOGOHEIGHT" val="47.08945"/>
  <p:tag name="LOGOWIDTH" val="133.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dvance"/>
  <p:tag name="LOGOTOP" val="479.5"/>
  <p:tag name="LOGOLEFT" val="634.2768"/>
  <p:tag name="LOGOHEIGHT" val="51.40276"/>
  <p:tag name="LOGOWIDTH" val="133.905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ivate Bank"/>
  <p:tag name="LOGOTOP" val="479.4228"/>
  <p:tag name="LOGOLEFT" val="634.0717"/>
  <p:tag name="LOGOHEIGHT" val="51.49173"/>
  <p:tag name="LOGOWIDTH" val="134.110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emier"/>
  <p:tag name="LOGOTOP" val="479.4228"/>
  <p:tag name="LOGOLEFT" val="634.3217"/>
  <p:tag name="LOGOHEIGHT" val="51.36669"/>
  <p:tag name="LOGOWIDTH" val="133.860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Trad Chinese)"/>
  <p:tag name="LOGOTOP" val="479.4228"/>
  <p:tag name="LOGOLEFT" val="634.2622"/>
  <p:tag name="LOGOHEIGHT" val="23.77693"/>
  <p:tag name="LOGOWIDTH" val="133.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Sim Chinese)"/>
  <p:tag name="LOGOTOP" val="479.0478"/>
  <p:tag name="LOGOLEFT" val="634.5717"/>
  <p:tag name="LOGOHEIGHT" val="23.99614"/>
  <p:tag name="LOGOWIDTH" val="133.610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Insurance"/>
  <p:tag name="LOGOTOP" val="479.4228"/>
  <p:tag name="LOGOLEFT" val="634.2768"/>
  <p:tag name="LOGOHEIGHT" val="51.40276"/>
  <p:tag name="LOGOWIDTH" val="133.905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Trad Chinese)"/>
  <p:tag name="LOGOTOP" val="479.0001"/>
  <p:tag name="LOGOLEFT" val="634.2622"/>
  <p:tag name="LOGOHEIGHT" val="46.73953"/>
  <p:tag name="LOGOWIDTH" val="133.9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Sim Chinese)"/>
  <p:tag name="LOGOTOP" val="479.0001"/>
  <p:tag name="LOGOLEFT" val="634.2622"/>
  <p:tag name="LOGOHEIGHT" val="47.43937"/>
  <p:tag name="LOGOWIDTH" val="133.9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"/>
  <p:tag name="LOGOTOP" val="479.4228"/>
  <p:tag name="LOGOLEFT" val="634.1968"/>
  <p:tag name="LOGOHEIGHT" val="46.36764"/>
  <p:tag name="LOGOWIDTH" val="133.985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rporate"/>
  <p:tag name="LOGOTOP" val="479.2353"/>
  <p:tag name="LOGOLEFT" val="634.3217"/>
  <p:tag name="LOGOHEIGHT" val="55.2411"/>
  <p:tag name="LOGOWIDTH" val="133.860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Commercial Banking"/>
  <p:tag name="LOGOTOP" val="479.2353"/>
  <p:tag name="LOGOLEFT" val="634.2622"/>
  <p:tag name="LOGOHEIGHT" val="50.17583"/>
  <p:tag name="LOGOWIDTH" val="133.9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Business"/>
  <p:tag name="LOGOTOP" val="479.4376"/>
  <p:tag name="LOGOLEFT" val="634.3217"/>
  <p:tag name="LOGOHEIGHT" val="51.49173"/>
  <p:tag name="LOGOWIDTH" val="133.860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MG"/>
  <p:tag name="LOGOTOP" val="479.4228"/>
  <p:tag name="LOGOLEFT" val="634.2622"/>
  <p:tag name="LOGOHEIGHT" val="47.08945"/>
  <p:tag name="LOGOWIDTH" val="133.9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Advance"/>
  <p:tag name="LOGOTOP" val="479.5"/>
  <p:tag name="LOGOLEFT" val="634.2768"/>
  <p:tag name="LOGOHEIGHT" val="51.40276"/>
  <p:tag name="LOGOWIDTH" val="133.90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ivate Bank"/>
  <p:tag name="LOGOTOP" val="479.4228"/>
  <p:tag name="LOGOLEFT" val="634.0717"/>
  <p:tag name="LOGOHEIGHT" val="51.49173"/>
  <p:tag name="LOGOWIDTH" val="134.110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u.mJU3NT..5SOW9XD8_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Premier"/>
  <p:tag name="LOGOTOP" val="479.4228"/>
  <p:tag name="LOGOLEFT" val="634.3217"/>
  <p:tag name="LOGOHEIGHT" val="51.36669"/>
  <p:tag name="LOGOWIDTH" val="133.86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Trad Chinese)"/>
  <p:tag name="LOGOTOP" val="479.4228"/>
  <p:tag name="LOGOLEFT" val="634.2622"/>
  <p:tag name="LOGOHEIGHT" val="23.77693"/>
  <p:tag name="LOGOWIDTH" val="133.9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Master Brand (Sim Chinese)"/>
  <p:tag name="LOGOTOP" val="479.0478"/>
  <p:tag name="LOGOLEFT" val="634.5717"/>
  <p:tag name="LOGOHEIGHT" val="23.99614"/>
  <p:tag name="LOGOWIDTH" val="133.61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Insurance"/>
  <p:tag name="LOGOTOP" val="479.4228"/>
  <p:tag name="LOGOLEFT" val="634.2768"/>
  <p:tag name="LOGOHEIGHT" val="51.40276"/>
  <p:tag name="LOGOWIDTH" val="133.905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Trad Chinese)"/>
  <p:tag name="LOGOTOP" val="479.0001"/>
  <p:tag name="LOGOLEFT" val="634.2622"/>
  <p:tag name="LOGOHEIGHT" val="46.73953"/>
  <p:tag name="LOGOWIDTH" val="133.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OGONAME" val="HSBC GBM (Sim Chinese)"/>
  <p:tag name="LOGOTOP" val="479.0001"/>
  <p:tag name="LOGOLEFT" val="634.2622"/>
  <p:tag name="LOGOHEIGHT" val="47.43937"/>
  <p:tag name="LOGOWIDTH" val="133.92"/>
</p:tagLst>
</file>

<file path=ppt/theme/theme1.xml><?xml version="1.0" encoding="utf-8"?>
<a:theme xmlns:a="http://schemas.openxmlformats.org/drawingml/2006/main" name="6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10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11.xml><?xml version="1.0" encoding="utf-8"?>
<a:theme xmlns:a="http://schemas.openxmlformats.org/drawingml/2006/main" name="5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_01">
      <a:srgbClr val="DB0011"/>
    </a:custClr>
    <a:custClr name="Primary_02">
      <a:srgbClr val="000000"/>
    </a:custClr>
    <a:custClr name="Primary_03">
      <a:srgbClr val="FFFFFF"/>
    </a:custClr>
    <a:custClr name="Primary_04">
      <a:srgbClr val="767676"/>
    </a:custClr>
    <a:custClr name="Primary_05">
      <a:srgbClr val="D7D8D6"/>
    </a:custClr>
    <a:custClr name="Primary_06">
      <a:srgbClr val="7770FF"/>
    </a:custClr>
    <a:custClr name="Primary_07">
      <a:srgbClr val="4E48C7"/>
    </a:custClr>
    <a:custClr name="Primary_08">
      <a:srgbClr val="36A1FF"/>
    </a:custClr>
    <a:custClr name="Primary_09">
      <a:srgbClr val="0F79D6"/>
    </a:custClr>
    <a:custClr name="Primary_10">
      <a:srgbClr val="2EB8B1"/>
    </a:custClr>
    <a:custClr name="Primary_11">
      <a:srgbClr val="008580"/>
    </a:custClr>
    <a:custClr name="Primary_12">
      <a:srgbClr val="61C238"/>
    </a:custClr>
    <a:custClr name="Primary_13">
      <a:srgbClr val="488F29"/>
    </a:custClr>
    <a:custClr name="Primary_14">
      <a:srgbClr val="E8A215"/>
    </a:custClr>
    <a:custClr name="Primary_15">
      <a:srgbClr val="B57E1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Blank_05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</a:theme>
</file>

<file path=ppt/theme/theme12.xml><?xml version="1.0" encoding="utf-8"?>
<a:theme xmlns:a="http://schemas.openxmlformats.org/drawingml/2006/main" name="10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13.xml><?xml version="1.0" encoding="utf-8"?>
<a:theme xmlns:a="http://schemas.openxmlformats.org/drawingml/2006/main" name="11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_Univers_Masterbrand_Blossom.potx" id="{D5219583-823F-48BF-82BA-EE89D5A1D987}" vid="{5E3E5037-98F4-4C5C-8C25-55655407EF9F}"/>
    </a:ext>
  </a:extLst>
</a:theme>
</file>

<file path=ppt/theme/theme14.xml><?xml version="1.0" encoding="utf-8"?>
<a:theme xmlns:a="http://schemas.openxmlformats.org/drawingml/2006/main" name="12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_Univers_Masterbrand_Blossom" id="{31C88FAB-2656-4081-9A1E-B6DC0FE5A97C}" vid="{225F012A-57FD-451B-B3DA-8E30A05D40E0}"/>
    </a:ext>
  </a:extLst>
</a:theme>
</file>

<file path=ppt/theme/theme3.xml><?xml version="1.0" encoding="utf-8"?>
<a:theme xmlns:a="http://schemas.openxmlformats.org/drawingml/2006/main" name="7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4.xml><?xml version="1.0" encoding="utf-8"?>
<a:theme xmlns:a="http://schemas.openxmlformats.org/drawingml/2006/main" name="1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5.xml><?xml version="1.0" encoding="utf-8"?>
<a:theme xmlns:a="http://schemas.openxmlformats.org/drawingml/2006/main" name="8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6.xml><?xml version="1.0" encoding="utf-8"?>
<a:theme xmlns:a="http://schemas.openxmlformats.org/drawingml/2006/main" name="9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7.xml><?xml version="1.0" encoding="utf-8"?>
<a:theme xmlns:a="http://schemas.openxmlformats.org/drawingml/2006/main" name="2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8.xml><?xml version="1.0" encoding="utf-8"?>
<a:theme xmlns:a="http://schemas.openxmlformats.org/drawingml/2006/main" name="3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Widescreen (16 by 9) 2018.potx" id="{86C37F1F-F219-4789-9E41-B6574C10B376}" vid="{9421259E-4E07-474C-95C8-C1F8E0930781}"/>
    </a:ext>
  </a:extLst>
</a:theme>
</file>

<file path=ppt/theme/theme9.xml><?xml version="1.0" encoding="utf-8"?>
<a:theme xmlns:a="http://schemas.openxmlformats.org/drawingml/2006/main" name="4_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Primary_01">
      <a:srgbClr val="DB0011"/>
    </a:custClr>
    <a:custClr name="Primary_02">
      <a:srgbClr val="000000"/>
    </a:custClr>
    <a:custClr name="Primary_03">
      <a:srgbClr val="FFFFFF"/>
    </a:custClr>
    <a:custClr name="Primary_04">
      <a:srgbClr val="767676"/>
    </a:custClr>
    <a:custClr name="Primary_05">
      <a:srgbClr val="D7D8D6"/>
    </a:custClr>
    <a:custClr name="Primary_06">
      <a:srgbClr val="7770FF"/>
    </a:custClr>
    <a:custClr name="Primary_07">
      <a:srgbClr val="4E48C7"/>
    </a:custClr>
    <a:custClr name="Primary_08">
      <a:srgbClr val="36A1FF"/>
    </a:custClr>
    <a:custClr name="Primary_09">
      <a:srgbClr val="0F79D6"/>
    </a:custClr>
    <a:custClr name="Primary_10">
      <a:srgbClr val="2EB8B1"/>
    </a:custClr>
    <a:custClr name="Primary_11">
      <a:srgbClr val="008580"/>
    </a:custClr>
    <a:custClr name="Primary_12">
      <a:srgbClr val="61C238"/>
    </a:custClr>
    <a:custClr name="Primary_13">
      <a:srgbClr val="488F29"/>
    </a:custClr>
    <a:custClr name="Primary_14">
      <a:srgbClr val="E8A215"/>
    </a:custClr>
    <a:custClr name="Primary_15">
      <a:srgbClr val="B57E1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Blank_05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A0CC9319E1BA543B7F5CB84A2B2FB68" ma:contentTypeVersion="0" ma:contentTypeDescription="Create a new document." ma:contentTypeScope="" ma:versionID="0376d8686aa43cff48e2495cb93da4a3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5dee55af40a38742e741266c44185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E8D8DD-5906-467F-A46B-375702343FB9}">
  <ds:schemaRefs>
    <ds:schemaRef ds:uri="http://www.w3.org/XML/1998/namespace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7E4E586-1325-4457-A0FB-3DF690DD36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70A6F7-70D6-4491-AE1B-E429D397B0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17798</TotalTime>
  <Words>331</Words>
  <Application>Microsoft Office PowerPoint</Application>
  <PresentationFormat>Widescreen</PresentationFormat>
  <Paragraphs>93</Paragraphs>
  <Slides>17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43" baseType="lpstr">
      <vt:lpstr>Aptos</vt:lpstr>
      <vt:lpstr>Helvetica Neue</vt:lpstr>
      <vt:lpstr>Helvetica Neue for HSBC Lt</vt:lpstr>
      <vt:lpstr>Helvetica Neue Medium</vt:lpstr>
      <vt:lpstr>Arial</vt:lpstr>
      <vt:lpstr>Calibri</vt:lpstr>
      <vt:lpstr>Symbol</vt:lpstr>
      <vt:lpstr>Times New Roman</vt:lpstr>
      <vt:lpstr>Univers Next for HSBC Light</vt:lpstr>
      <vt:lpstr>Univers Next for HSBC Medium</vt:lpstr>
      <vt:lpstr>Wingdings 2</vt:lpstr>
      <vt:lpstr>6_Non-Message Driven</vt:lpstr>
      <vt:lpstr>Non-Message Driven</vt:lpstr>
      <vt:lpstr>7_Non-Message Driven</vt:lpstr>
      <vt:lpstr>1_Non-Message Driven</vt:lpstr>
      <vt:lpstr>8_Non-Message Driven</vt:lpstr>
      <vt:lpstr>9_Non-Message Driven</vt:lpstr>
      <vt:lpstr>2_Non-Message Driven</vt:lpstr>
      <vt:lpstr>3_Non-Message Driven</vt:lpstr>
      <vt:lpstr>4_Non-Message Driven</vt:lpstr>
      <vt:lpstr>21_BasicWhite</vt:lpstr>
      <vt:lpstr>5_Non-Message Driven</vt:lpstr>
      <vt:lpstr>10_Non-Message Driven</vt:lpstr>
      <vt:lpstr>11_Non-Message Driven</vt:lpstr>
      <vt:lpstr>12_Non-Message Driven</vt:lpstr>
      <vt:lpstr>think-cell Slide</vt:lpstr>
      <vt:lpstr>PowerPoint Presentation</vt:lpstr>
      <vt:lpstr>Research questions – What is the expected takeaway from the research</vt:lpstr>
      <vt:lpstr>Quantitative Approach </vt:lpstr>
      <vt:lpstr>Presentation Name| Demographic information</vt:lpstr>
      <vt:lpstr>Employment Status</vt:lpstr>
      <vt:lpstr>Education Distribution</vt:lpstr>
      <vt:lpstr>PowerPoint Presentation</vt:lpstr>
      <vt:lpstr>Feature Importance Testing – Banking Behavior</vt:lpstr>
      <vt:lpstr>Age Impact on Selection on Transactions Frequency   </vt:lpstr>
      <vt:lpstr>PowerPoint Presentation</vt:lpstr>
      <vt:lpstr>Types of Transactions Across All Platform</vt:lpstr>
      <vt:lpstr>Barrier </vt:lpstr>
      <vt:lpstr>Physical Barriers</vt:lpstr>
      <vt:lpstr>PowerPoint Presentation</vt:lpstr>
      <vt:lpstr>PowerPoint Presentation</vt:lpstr>
      <vt:lpstr>PowerPoint Presentation</vt:lpstr>
      <vt:lpstr>Next Steps</vt:lpstr>
    </vt:vector>
  </TitlesOfParts>
  <Company>HSBC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HSBC CMB MDM programme</dc:title>
  <dc:creator>alex.x.romocea@hsbc.com</dc:creator>
  <cp:keywords>INTERNAL</cp:keywords>
  <dc:description>INTERNAL</dc:description>
  <cp:lastModifiedBy>Chloe C I ZHENG</cp:lastModifiedBy>
  <cp:revision>425</cp:revision>
  <dcterms:created xsi:type="dcterms:W3CDTF">2020-07-20T11:51:01Z</dcterms:created>
  <dcterms:modified xsi:type="dcterms:W3CDTF">2025-05-28T08:17:46Z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ource">
    <vt:lpwstr>Internal</vt:lpwstr>
  </property>
  <property fmtid="{D5CDD505-2E9C-101B-9397-08002B2CF9AE}" pid="3" name="Footers">
    <vt:lpwstr>Footers</vt:lpwstr>
  </property>
  <property fmtid="{D5CDD505-2E9C-101B-9397-08002B2CF9AE}" pid="4" name="ContentTypeId">
    <vt:lpwstr>0x0101008A0CC9319E1BA543B7F5CB84A2B2FB68</vt:lpwstr>
  </property>
  <property fmtid="{D5CDD505-2E9C-101B-9397-08002B2CF9AE}" pid="5" name="IsMyDocuments">
    <vt:bool>true</vt:bool>
  </property>
  <property fmtid="{D5CDD505-2E9C-101B-9397-08002B2CF9AE}" pid="6" name="MSIP_Label_0a8e637f-7bb7-4040-a22f-4e3924ef3558_Enabled">
    <vt:lpwstr>true</vt:lpwstr>
  </property>
  <property fmtid="{D5CDD505-2E9C-101B-9397-08002B2CF9AE}" pid="7" name="MSIP_Label_0a8e637f-7bb7-4040-a22f-4e3924ef3558_SetDate">
    <vt:lpwstr>2021-04-14T16:42:16Z</vt:lpwstr>
  </property>
  <property fmtid="{D5CDD505-2E9C-101B-9397-08002B2CF9AE}" pid="8" name="MSIP_Label_0a8e637f-7bb7-4040-a22f-4e3924ef3558_Method">
    <vt:lpwstr>Standard</vt:lpwstr>
  </property>
  <property fmtid="{D5CDD505-2E9C-101B-9397-08002B2CF9AE}" pid="9" name="MSIP_Label_0a8e637f-7bb7-4040-a22f-4e3924ef3558_Name">
    <vt:lpwstr>CLAINTERN</vt:lpwstr>
  </property>
  <property fmtid="{D5CDD505-2E9C-101B-9397-08002B2CF9AE}" pid="10" name="MSIP_Label_0a8e637f-7bb7-4040-a22f-4e3924ef3558_SiteId">
    <vt:lpwstr>e0fd434d-ba64-497b-90d2-859c472e1a92</vt:lpwstr>
  </property>
  <property fmtid="{D5CDD505-2E9C-101B-9397-08002B2CF9AE}" pid="11" name="MSIP_Label_0a8e637f-7bb7-4040-a22f-4e3924ef3558_ActionId">
    <vt:lpwstr>0331f272-5abd-4f15-9f3c-f7076c6eb83d</vt:lpwstr>
  </property>
  <property fmtid="{D5CDD505-2E9C-101B-9397-08002B2CF9AE}" pid="12" name="MSIP_Label_0a8e637f-7bb7-4040-a22f-4e3924ef3558_ContentBits">
    <vt:lpwstr>2</vt:lpwstr>
  </property>
  <property fmtid="{D5CDD505-2E9C-101B-9397-08002B2CF9AE}" pid="13" name="Classification">
    <vt:lpwstr>INTERNAL</vt:lpwstr>
  </property>
</Properties>
</file>